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1"/>
  </p:notesMasterIdLst>
  <p:handoutMasterIdLst>
    <p:handoutMasterId r:id="rId22"/>
  </p:handoutMasterIdLst>
  <p:sldIdLst>
    <p:sldId id="425" r:id="rId2"/>
    <p:sldId id="445" r:id="rId3"/>
    <p:sldId id="446" r:id="rId4"/>
    <p:sldId id="458" r:id="rId5"/>
    <p:sldId id="456" r:id="rId6"/>
    <p:sldId id="447" r:id="rId7"/>
    <p:sldId id="459" r:id="rId8"/>
    <p:sldId id="448" r:id="rId9"/>
    <p:sldId id="467" r:id="rId10"/>
    <p:sldId id="471" r:id="rId11"/>
    <p:sldId id="466" r:id="rId12"/>
    <p:sldId id="460" r:id="rId13"/>
    <p:sldId id="468" r:id="rId14"/>
    <p:sldId id="464" r:id="rId15"/>
    <p:sldId id="465" r:id="rId16"/>
    <p:sldId id="469" r:id="rId17"/>
    <p:sldId id="452" r:id="rId18"/>
    <p:sldId id="470" r:id="rId19"/>
    <p:sldId id="455" r:id="rId20"/>
  </p:sldIdLst>
  <p:sldSz cx="9144000" cy="6858000" type="screen4x3"/>
  <p:notesSz cx="6765925" cy="98679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EEF7"/>
    <a:srgbClr val="CCCCFF"/>
    <a:srgbClr val="CCECFF"/>
    <a:srgbClr val="570076"/>
    <a:srgbClr val="2600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71581" autoAdjust="0"/>
  </p:normalViewPr>
  <p:slideViewPr>
    <p:cSldViewPr snapToGrid="0">
      <p:cViewPr varScale="1">
        <p:scale>
          <a:sx n="52" d="100"/>
          <a:sy n="52" d="100"/>
        </p:scale>
        <p:origin x="-187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6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1901" cy="493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1" smtClean="0">
                <a:ea typeface="ＭＳ Ｐゴシック" charset="-128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4024" y="0"/>
            <a:ext cx="2931901" cy="493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 smtClean="0">
                <a:ea typeface="ＭＳ Ｐゴシック" charset="-128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51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505"/>
            <a:ext cx="2931901" cy="493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1" smtClean="0">
                <a:ea typeface="ＭＳ Ｐゴシック" charset="-128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51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4024" y="9374505"/>
            <a:ext cx="2931901" cy="493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1" smtClean="0">
                <a:ea typeface="ＭＳ Ｐゴシック" charset="-128"/>
              </a:defRPr>
            </a:lvl1pPr>
          </a:lstStyle>
          <a:p>
            <a:pPr>
              <a:defRPr/>
            </a:pPr>
            <a:fld id="{EBF2B97F-48CE-4D43-BF63-B85E41BE2C6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8104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1901" cy="493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4024" y="0"/>
            <a:ext cx="2931901" cy="493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2124" y="4687253"/>
            <a:ext cx="4961678" cy="4440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505"/>
            <a:ext cx="2931901" cy="493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4024" y="9374505"/>
            <a:ext cx="2931901" cy="493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fld id="{B01CC1CA-7280-47DF-86FE-84C3630EA33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0546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>
              <a:defRPr/>
            </a:pPr>
            <a:fld id="{7D528811-5679-4557-B0F1-215B7D55C571}" type="slidenum">
              <a:rPr lang="en-US" sz="1200" smtClean="0">
                <a:latin typeface="Times New Roman" pitchFamily="18" charset="0"/>
              </a:rPr>
              <a:pPr>
                <a:defRPr/>
              </a:pPr>
              <a:t>1</a:t>
            </a:fld>
            <a:endParaRPr lang="en-US" sz="1200" smtClean="0">
              <a:latin typeface="Times New Roman" pitchFamily="18" charset="0"/>
            </a:endParaRPr>
          </a:p>
        </p:txBody>
      </p:sp>
      <p:sp>
        <p:nvSpPr>
          <p:cNvPr id="345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nl-NL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nl-NL" sz="1200" kern="1200" dirty="0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Betrekken van leerlingen bij toetsing zorgt voor een positief effect op het leren (Sluijsmans, </a:t>
            </a:r>
            <a:r>
              <a:rPr lang="nl-NL" sz="1200" kern="1200" dirty="0" err="1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Dochy</a:t>
            </a:r>
            <a:r>
              <a:rPr lang="nl-NL" sz="1200" kern="1200" dirty="0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, &amp; Moerkerke, 1999) </a:t>
            </a:r>
          </a:p>
          <a:p>
            <a:pPr>
              <a:spcBef>
                <a:spcPct val="0"/>
              </a:spcBef>
            </a:pPr>
            <a:endParaRPr lang="nl-NL" sz="1200" kern="1200" dirty="0" smtClean="0">
              <a:solidFill>
                <a:srgbClr val="570076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spcBef>
                <a:spcPct val="0"/>
              </a:spcBef>
            </a:pPr>
            <a:r>
              <a:rPr lang="en-US" sz="1200" kern="1200" dirty="0" err="1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Verantwoordelijkheid</a:t>
            </a:r>
            <a:r>
              <a:rPr lang="en-US" sz="1200" kern="1200" dirty="0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 err="1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voor</a:t>
            </a:r>
            <a:r>
              <a:rPr lang="en-US" sz="1200" kern="1200" dirty="0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 err="1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eigen</a:t>
            </a:r>
            <a:r>
              <a:rPr lang="en-US" sz="1200" kern="1200" dirty="0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 err="1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leren</a:t>
            </a:r>
            <a:endParaRPr lang="en-US" sz="1200" kern="1200" dirty="0" smtClean="0">
              <a:solidFill>
                <a:srgbClr val="570076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lvl="1">
              <a:spcBef>
                <a:spcPct val="0"/>
              </a:spcBef>
            </a:pPr>
            <a:r>
              <a:rPr lang="nl-NL" sz="1200" kern="1200" dirty="0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Summatieve toetsen leiden tot ‘aangeleerde afhankelijkheid’, een leerling leert niet zelf verantwoordelijkheid te nemen voor het leren (</a:t>
            </a:r>
            <a:r>
              <a:rPr lang="nl-NL" sz="1200" kern="1200" dirty="0" err="1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Yorke</a:t>
            </a:r>
            <a:r>
              <a:rPr lang="nl-NL" sz="1200" kern="1200" dirty="0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, 2003). </a:t>
            </a:r>
          </a:p>
          <a:p>
            <a:pPr lvl="1">
              <a:spcBef>
                <a:spcPct val="0"/>
              </a:spcBef>
            </a:pPr>
            <a:endParaRPr lang="nl-NL" sz="1200" kern="1200" dirty="0" smtClean="0">
              <a:solidFill>
                <a:srgbClr val="570076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spcBef>
                <a:spcPct val="0"/>
              </a:spcBef>
            </a:pPr>
            <a:r>
              <a:rPr lang="nl-NL" sz="1200" kern="1200" dirty="0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Leerlingen kunnen alleen de leerdoelen bereiken als ze weten wat het doel is en de manier ze dat doel kunnen bereiken (Black &amp; </a:t>
            </a:r>
            <a:r>
              <a:rPr lang="nl-NL" sz="1200" kern="1200" dirty="0" err="1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Wiliam</a:t>
            </a:r>
            <a:r>
              <a:rPr lang="nl-NL" sz="1200" kern="1200" dirty="0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, 2009)</a:t>
            </a:r>
          </a:p>
          <a:p>
            <a:pPr>
              <a:spcBef>
                <a:spcPct val="0"/>
              </a:spcBef>
            </a:pPr>
            <a:endParaRPr lang="nl-NL" sz="1200" kern="1200" dirty="0" smtClean="0">
              <a:solidFill>
                <a:srgbClr val="570076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spcBef>
                <a:spcPct val="0"/>
              </a:spcBef>
            </a:pPr>
            <a:r>
              <a:rPr lang="nl-NL" sz="1200" kern="1200" dirty="0" smtClean="0">
                <a:solidFill>
                  <a:srgbClr val="570076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De betrokkenheid van leerlingen wordt versterkt door vormen van self- en peer-assessment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1CC1CA-7280-47DF-86FE-84C3630EA33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46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ChangeArrowheads="1"/>
          </p:cNvSpPr>
          <p:nvPr/>
        </p:nvSpPr>
        <p:spPr bwMode="auto">
          <a:xfrm>
            <a:off x="3830127" y="11047"/>
            <a:ext cx="2935798" cy="460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937" tIns="45469" rIns="90937" bIns="45469" anchor="ctr"/>
          <a:lstStyle/>
          <a:p>
            <a:endParaRPr lang="nl-NL"/>
          </a:p>
        </p:txBody>
      </p:sp>
      <p:sp>
        <p:nvSpPr>
          <p:cNvPr id="41986" name="Rectangle 3"/>
          <p:cNvSpPr>
            <a:spLocks noChangeArrowheads="1"/>
          </p:cNvSpPr>
          <p:nvPr/>
        </p:nvSpPr>
        <p:spPr bwMode="auto">
          <a:xfrm>
            <a:off x="3830127" y="9394468"/>
            <a:ext cx="2935798" cy="460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945" tIns="0" rIns="18945" bIns="0" anchor="b"/>
          <a:lstStyle/>
          <a:p>
            <a:pPr algn="r" defTabSz="757809"/>
            <a:r>
              <a:rPr lang="nl-NL" sz="1000" i="1"/>
              <a:t>23</a:t>
            </a:r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0" y="9394468"/>
            <a:ext cx="2934219" cy="460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937" tIns="45469" rIns="90937" bIns="45469" anchor="ctr"/>
          <a:lstStyle/>
          <a:p>
            <a:endParaRPr lang="nl-NL"/>
          </a:p>
        </p:txBody>
      </p:sp>
      <p:sp>
        <p:nvSpPr>
          <p:cNvPr id="41988" name="Rectangle 5"/>
          <p:cNvSpPr>
            <a:spLocks noChangeArrowheads="1"/>
          </p:cNvSpPr>
          <p:nvPr/>
        </p:nvSpPr>
        <p:spPr bwMode="auto">
          <a:xfrm>
            <a:off x="0" y="11047"/>
            <a:ext cx="2934219" cy="460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937" tIns="45469" rIns="90937" bIns="45469" anchor="ctr"/>
          <a:lstStyle/>
          <a:p>
            <a:endParaRPr lang="nl-NL"/>
          </a:p>
        </p:txBody>
      </p:sp>
      <p:sp>
        <p:nvSpPr>
          <p:cNvPr id="4198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0649" y="4688555"/>
            <a:ext cx="4963048" cy="4155154"/>
          </a:xfrm>
          <a:noFill/>
          <a:ln/>
        </p:spPr>
        <p:txBody>
          <a:bodyPr lIns="89990" tIns="44206" rIns="89990" bIns="44206"/>
          <a:lstStyle/>
          <a:p>
            <a:endParaRPr lang="nl-NL" smtClean="0"/>
          </a:p>
        </p:txBody>
      </p:sp>
      <p:sp>
        <p:nvSpPr>
          <p:cNvPr id="41990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7100" y="746125"/>
            <a:ext cx="4918075" cy="3687763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ChangeArrowheads="1"/>
          </p:cNvSpPr>
          <p:nvPr/>
        </p:nvSpPr>
        <p:spPr bwMode="auto">
          <a:xfrm>
            <a:off x="3830127" y="11047"/>
            <a:ext cx="2935798" cy="460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937" tIns="45469" rIns="90937" bIns="45469" anchor="ctr"/>
          <a:lstStyle/>
          <a:p>
            <a:endParaRPr lang="nl-NL"/>
          </a:p>
        </p:txBody>
      </p:sp>
      <p:sp>
        <p:nvSpPr>
          <p:cNvPr id="41986" name="Rectangle 3"/>
          <p:cNvSpPr>
            <a:spLocks noChangeArrowheads="1"/>
          </p:cNvSpPr>
          <p:nvPr/>
        </p:nvSpPr>
        <p:spPr bwMode="auto">
          <a:xfrm>
            <a:off x="3830127" y="9394468"/>
            <a:ext cx="2935798" cy="460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945" tIns="0" rIns="18945" bIns="0" anchor="b"/>
          <a:lstStyle/>
          <a:p>
            <a:pPr algn="r" defTabSz="757809"/>
            <a:r>
              <a:rPr lang="nl-NL" sz="1000" i="1"/>
              <a:t>23</a:t>
            </a:r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0" y="9394468"/>
            <a:ext cx="2934219" cy="460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937" tIns="45469" rIns="90937" bIns="45469" anchor="ctr"/>
          <a:lstStyle/>
          <a:p>
            <a:endParaRPr lang="nl-NL"/>
          </a:p>
        </p:txBody>
      </p:sp>
      <p:sp>
        <p:nvSpPr>
          <p:cNvPr id="41988" name="Rectangle 5"/>
          <p:cNvSpPr>
            <a:spLocks noChangeArrowheads="1"/>
          </p:cNvSpPr>
          <p:nvPr/>
        </p:nvSpPr>
        <p:spPr bwMode="auto">
          <a:xfrm>
            <a:off x="0" y="11047"/>
            <a:ext cx="2934219" cy="460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937" tIns="45469" rIns="90937" bIns="45469" anchor="ctr"/>
          <a:lstStyle/>
          <a:p>
            <a:endParaRPr lang="nl-NL"/>
          </a:p>
        </p:txBody>
      </p:sp>
      <p:sp>
        <p:nvSpPr>
          <p:cNvPr id="4198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0649" y="4688555"/>
            <a:ext cx="4963048" cy="4155154"/>
          </a:xfrm>
          <a:noFill/>
          <a:ln/>
        </p:spPr>
        <p:txBody>
          <a:bodyPr lIns="89990" tIns="44206" rIns="89990" bIns="44206"/>
          <a:lstStyle/>
          <a:p>
            <a:endParaRPr lang="nl-NL" smtClean="0"/>
          </a:p>
        </p:txBody>
      </p:sp>
      <p:sp>
        <p:nvSpPr>
          <p:cNvPr id="41990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7100" y="746125"/>
            <a:ext cx="4918075" cy="3687763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973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extLst>
            <a:ext uri="{FAA26D3D-D897-4be2-8F04-BA451C77F1D7}"/>
          </a:extLst>
        </p:spPr>
        <p:txBody>
          <a:bodyPr/>
          <a:lstStyle>
            <a:lvl1pPr>
              <a:defRPr smtClean="0"/>
            </a:lvl1pPr>
          </a:lstStyle>
          <a:p>
            <a:pPr lvl="0"/>
            <a:r>
              <a:rPr lang="nl-NL" noProof="0" smtClean="0"/>
              <a:t>Klik om het opmaakprofiel te bewerken</a:t>
            </a:r>
          </a:p>
        </p:txBody>
      </p:sp>
      <p:sp>
        <p:nvSpPr>
          <p:cNvPr id="3297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371600" y="3886200"/>
            <a:ext cx="6400800" cy="1752600"/>
          </a:xfrm>
          <a:extLst>
            <a:ext uri="{FAA26D3D-D897-4be2-8F04-BA451C77F1D7}"/>
          </a:extLst>
        </p:spPr>
        <p:txBody>
          <a:bodyPr/>
          <a:lstStyle>
            <a:lvl1pPr marL="0" indent="0" algn="ctr">
              <a:buFontTx/>
              <a:buNone/>
              <a:defRPr smtClean="0"/>
            </a:lvl1pPr>
          </a:lstStyle>
          <a:p>
            <a:pPr lvl="0"/>
            <a:r>
              <a:rPr lang="nl-NL" noProof="0" smtClean="0"/>
              <a:t>Klik om het opmaakprofiel van de modelondertitel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719088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261256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2316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48450" y="1752600"/>
            <a:ext cx="2038350" cy="4800600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33400" y="1752600"/>
            <a:ext cx="5962650" cy="4800600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3878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titelstijl van het model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073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7144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597549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33400" y="2590800"/>
            <a:ext cx="40005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86300" y="2590800"/>
            <a:ext cx="40005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3760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7778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9090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9947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62287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69900" y="419100"/>
            <a:ext cx="8153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Titelstijl van model bewerken</a:t>
            </a:r>
          </a:p>
        </p:txBody>
      </p:sp>
      <p:sp>
        <p:nvSpPr>
          <p:cNvPr id="32973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9900" y="1257300"/>
            <a:ext cx="81534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</a:p>
        </p:txBody>
      </p:sp>
      <p:pic>
        <p:nvPicPr>
          <p:cNvPr id="1028" name="Picture 5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ontys Frutiger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ontys Frutiger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ontys Frutiger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ontys Frutiger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charset="0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d.tenbrinke@fontys.nl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33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2758440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nl-NL" sz="4400" b="1" dirty="0" err="1">
                <a:solidFill>
                  <a:srgbClr val="570076"/>
                </a:solidFill>
              </a:rPr>
              <a:t>Leerlingbetrokkenheid</a:t>
            </a:r>
            <a:r>
              <a:rPr lang="nl-NL" sz="4400" b="1" dirty="0">
                <a:solidFill>
                  <a:srgbClr val="570076"/>
                </a:solidFill>
              </a:rPr>
              <a:t> bij natuurkundeonderwijs</a:t>
            </a:r>
            <a:r>
              <a:rPr lang="nl-NL" sz="3200" b="1" dirty="0">
                <a:solidFill>
                  <a:srgbClr val="570076"/>
                </a:solidFill>
              </a:rPr>
              <a:t/>
            </a:r>
            <a:br>
              <a:rPr lang="nl-NL" sz="3200" b="1" dirty="0">
                <a:solidFill>
                  <a:srgbClr val="570076"/>
                </a:solidFill>
              </a:rPr>
            </a:br>
            <a:r>
              <a:rPr lang="nl-NL" sz="3200" b="1" dirty="0" smtClean="0">
                <a:solidFill>
                  <a:srgbClr val="570076"/>
                </a:solidFill>
              </a:rPr>
              <a:t/>
            </a:r>
            <a:br>
              <a:rPr lang="nl-NL" sz="3200" b="1" dirty="0" smtClean="0">
                <a:solidFill>
                  <a:srgbClr val="570076"/>
                </a:solidFill>
              </a:rPr>
            </a:br>
            <a:r>
              <a:rPr lang="nl-NL" b="1" dirty="0" smtClean="0">
                <a:solidFill>
                  <a:srgbClr val="570076"/>
                </a:solidFill>
              </a:rPr>
              <a:t>WND-conferentie</a:t>
            </a:r>
            <a:br>
              <a:rPr lang="nl-NL" b="1" dirty="0" smtClean="0">
                <a:solidFill>
                  <a:srgbClr val="570076"/>
                </a:solidFill>
              </a:rPr>
            </a:br>
            <a:r>
              <a:rPr lang="nl-NL" b="1" dirty="0" smtClean="0">
                <a:solidFill>
                  <a:srgbClr val="570076"/>
                </a:solidFill>
              </a:rPr>
              <a:t>14 december 2012</a:t>
            </a:r>
            <a:br>
              <a:rPr lang="nl-NL" b="1" dirty="0" smtClean="0">
                <a:solidFill>
                  <a:srgbClr val="570076"/>
                </a:solidFill>
              </a:rPr>
            </a:br>
            <a:r>
              <a:rPr lang="nl-NL" sz="2400" b="1" dirty="0" smtClean="0">
                <a:solidFill>
                  <a:srgbClr val="570076"/>
                </a:solidFill>
              </a:rPr>
              <a:t/>
            </a:r>
            <a:br>
              <a:rPr lang="nl-NL" sz="2400" b="1" dirty="0" smtClean="0">
                <a:solidFill>
                  <a:srgbClr val="570076"/>
                </a:solidFill>
              </a:rPr>
            </a:br>
            <a:r>
              <a:rPr lang="nl-NL" sz="2400" b="1" dirty="0" smtClean="0">
                <a:solidFill>
                  <a:srgbClr val="570076"/>
                </a:solidFill>
              </a:rPr>
              <a:t/>
            </a:r>
            <a:br>
              <a:rPr lang="nl-NL" sz="2400" b="1" dirty="0" smtClean="0">
                <a:solidFill>
                  <a:srgbClr val="570076"/>
                </a:solidFill>
              </a:rPr>
            </a:br>
            <a:r>
              <a:rPr lang="nl-NL" sz="2000" b="1" dirty="0" smtClean="0">
                <a:solidFill>
                  <a:srgbClr val="570076"/>
                </a:solidFill>
              </a:rPr>
              <a:t>Desirée Joosten-ten Brinke</a:t>
            </a:r>
            <a:r>
              <a:rPr lang="nl-NL" sz="2000" b="1" dirty="0">
                <a:solidFill>
                  <a:srgbClr val="570076"/>
                </a:solidFill>
              </a:rPr>
              <a:t/>
            </a:r>
            <a:br>
              <a:rPr lang="nl-NL" sz="2000" b="1" dirty="0">
                <a:solidFill>
                  <a:srgbClr val="570076"/>
                </a:solidFill>
              </a:rPr>
            </a:br>
            <a:r>
              <a:rPr lang="nl-NL" sz="2000" b="1" dirty="0">
                <a:solidFill>
                  <a:srgbClr val="570076"/>
                </a:solidFill>
              </a:rPr>
              <a:t/>
            </a:r>
            <a:br>
              <a:rPr lang="nl-NL" sz="2000" b="1" dirty="0">
                <a:solidFill>
                  <a:srgbClr val="570076"/>
                </a:solidFill>
              </a:rPr>
            </a:br>
            <a:r>
              <a:rPr lang="nl-NL" sz="2000" b="1" dirty="0">
                <a:solidFill>
                  <a:srgbClr val="570076"/>
                </a:solidFill>
              </a:rPr>
              <a:t>Open Universiteit</a:t>
            </a:r>
            <a:r>
              <a:rPr lang="nl-NL" sz="2000" b="1" dirty="0" smtClean="0">
                <a:solidFill>
                  <a:srgbClr val="570076"/>
                </a:solidFill>
              </a:rPr>
              <a:t/>
            </a:r>
            <a:br>
              <a:rPr lang="nl-NL" sz="2000" b="1" dirty="0" smtClean="0">
                <a:solidFill>
                  <a:srgbClr val="570076"/>
                </a:solidFill>
              </a:rPr>
            </a:br>
            <a:r>
              <a:rPr lang="nl-NL" sz="2000" b="1" dirty="0" smtClean="0">
                <a:solidFill>
                  <a:srgbClr val="570076"/>
                </a:solidFill>
              </a:rPr>
              <a:t>Fontys lerarenopleiding Tilburg</a:t>
            </a:r>
            <a:br>
              <a:rPr lang="nl-NL" sz="2000" b="1" dirty="0" smtClean="0">
                <a:solidFill>
                  <a:srgbClr val="570076"/>
                </a:solidFill>
              </a:rPr>
            </a:br>
            <a:r>
              <a:rPr lang="nl-NL" sz="2000" b="1" dirty="0" smtClean="0">
                <a:solidFill>
                  <a:srgbClr val="570076"/>
                </a:solidFill>
              </a:rPr>
              <a:t/>
            </a:r>
            <a:br>
              <a:rPr lang="nl-NL" sz="2000" b="1" dirty="0" smtClean="0">
                <a:solidFill>
                  <a:srgbClr val="570076"/>
                </a:solidFill>
              </a:rPr>
            </a:br>
            <a:r>
              <a:rPr lang="nl-NL" sz="2400" b="1" dirty="0" smtClean="0">
                <a:solidFill>
                  <a:srgbClr val="570076"/>
                </a:solidFill>
              </a:rPr>
              <a:t/>
            </a:r>
            <a:br>
              <a:rPr lang="nl-NL" sz="2400" b="1" dirty="0" smtClean="0">
                <a:solidFill>
                  <a:srgbClr val="570076"/>
                </a:solidFill>
              </a:rPr>
            </a:br>
            <a:endParaRPr lang="nl-NL" sz="2400" b="1" dirty="0" smtClean="0">
              <a:solidFill>
                <a:srgbClr val="57007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153400" cy="685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sz="3600" b="1" dirty="0" smtClean="0">
                <a:solidFill>
                  <a:srgbClr val="570076"/>
                </a:solidFill>
              </a:rPr>
              <a:t>Rubric</a:t>
            </a:r>
            <a:endParaRPr lang="nl-NL" sz="3600" b="1" dirty="0">
              <a:solidFill>
                <a:srgbClr val="570076"/>
              </a:solidFill>
            </a:endParaRPr>
          </a:p>
        </p:txBody>
      </p:sp>
      <p:graphicFrame>
        <p:nvGraphicFramePr>
          <p:cNvPr id="3" name="Tijdelijke aanduiding voor inhoud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4682764"/>
              </p:ext>
            </p:extLst>
          </p:nvPr>
        </p:nvGraphicFramePr>
        <p:xfrm>
          <a:off x="543697" y="1507524"/>
          <a:ext cx="8452022" cy="3080425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1433384"/>
                <a:gridCol w="1828800"/>
                <a:gridCol w="1692876"/>
                <a:gridCol w="1739661"/>
                <a:gridCol w="1757301"/>
              </a:tblGrid>
              <a:tr h="389548">
                <a:tc>
                  <a:txBody>
                    <a:bodyPr/>
                    <a:lstStyle/>
                    <a:p>
                      <a:pPr algn="l" fontAlgn="b"/>
                      <a:r>
                        <a:rPr lang="nl-NL" sz="2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Criterium</a:t>
                      </a:r>
                      <a:endParaRPr lang="nl-NL" sz="20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0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Zeer goed</a:t>
                      </a:r>
                      <a:endParaRPr lang="nl-NL" sz="2000" b="1" i="0" u="none" strike="noStrike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0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Goed</a:t>
                      </a:r>
                      <a:endParaRPr lang="nl-NL" sz="2000" b="1" i="0" u="none" strike="noStrike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0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Voldoende</a:t>
                      </a:r>
                      <a:endParaRPr lang="nl-NL" sz="2000" b="1" i="0" u="none" strike="noStrike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0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Onvoldoende</a:t>
                      </a:r>
                      <a:endParaRPr lang="nl-NL" sz="2000" b="1" i="0" u="none" strike="noStrike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90877">
                <a:tc>
                  <a:txBody>
                    <a:bodyPr/>
                    <a:lstStyle/>
                    <a:p>
                      <a:pPr algn="l" fontAlgn="t"/>
                      <a:r>
                        <a:rPr lang="nl-NL" sz="2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Nauwkeurig werken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Ik houd me aan de voorgeschreven </a:t>
                      </a:r>
                      <a:r>
                        <a:rPr lang="nl-NL" sz="18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marge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Ik houd me meestal aan de voorgeschreven marges. 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Ik wijk regelmatig af van de voorgeschreven marges. 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8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Ik wijk zeer vaak af van de voorgeschreven marges. 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311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4818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r" eaLnBrk="0" hangingPunct="0"/>
            <a:endParaRPr lang="nl-NL" sz="1400"/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4820" name="Rectangle 5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b"/>
          <a:lstStyle/>
          <a:p>
            <a:r>
              <a:rPr lang="nl-NL" sz="3600" b="1" dirty="0">
                <a:solidFill>
                  <a:srgbClr val="570076"/>
                </a:solidFill>
              </a:rPr>
              <a:t>Toetstaak</a:t>
            </a:r>
          </a:p>
        </p:txBody>
      </p:sp>
      <p:sp>
        <p:nvSpPr>
          <p:cNvPr id="3482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104888" cy="4114800"/>
          </a:xfrm>
        </p:spPr>
        <p:txBody>
          <a:bodyPr lIns="92075" tIns="46038" rIns="92075" bIns="46038"/>
          <a:lstStyle/>
          <a:p>
            <a:pPr marL="0" indent="0">
              <a:buNone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Een dia wordt geprojecteerd. De lens van de projector heeft een brandpuntafstand van 12 cm. Het scherm moet op 3,00 m staan om een scherpe afbeelding te krijgen. </a:t>
            </a:r>
          </a:p>
          <a:p>
            <a:endParaRPr lang="nl-NL" sz="2400" kern="1200" dirty="0">
              <a:solidFill>
                <a:srgbClr val="570076"/>
              </a:solidFill>
              <a:ea typeface="+mj-ea"/>
            </a:endParaRPr>
          </a:p>
          <a:p>
            <a:r>
              <a:rPr lang="nl-NL" sz="2400" kern="1200" dirty="0">
                <a:solidFill>
                  <a:srgbClr val="570076"/>
                </a:solidFill>
                <a:ea typeface="+mj-ea"/>
              </a:rPr>
              <a:t>Wat is de afstand tussen de dia en de </a:t>
            </a:r>
            <a:r>
              <a:rPr lang="nl-NL" sz="2400" kern="1200" dirty="0" smtClean="0">
                <a:solidFill>
                  <a:srgbClr val="570076"/>
                </a:solidFill>
                <a:ea typeface="+mj-ea"/>
              </a:rPr>
              <a:t>lens?</a:t>
            </a:r>
            <a:endParaRPr lang="nl-NL" sz="2400" kern="1200" dirty="0">
              <a:solidFill>
                <a:srgbClr val="570076"/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33038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153400" cy="685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sz="3600" b="1" dirty="0">
                <a:solidFill>
                  <a:srgbClr val="570076"/>
                </a:solidFill>
              </a:rPr>
              <a:t>Beoordelingsvaardigheden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025" y="1467739"/>
            <a:ext cx="8153400" cy="3962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nl-NL" sz="2400" kern="1200" dirty="0" smtClean="0">
                <a:solidFill>
                  <a:srgbClr val="570076"/>
                </a:solidFill>
                <a:ea typeface="+mj-ea"/>
              </a:rPr>
              <a:t>Criteria formuleren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kern="1200" dirty="0" smtClean="0">
                <a:solidFill>
                  <a:srgbClr val="570076"/>
                </a:solidFill>
                <a:ea typeface="+mj-ea"/>
              </a:rPr>
              <a:t>Beoordelen (= identificeren van de verschillen tussen het werk en de gewenste uitkomst)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kern="1200" dirty="0" smtClean="0">
                <a:solidFill>
                  <a:srgbClr val="570076"/>
                </a:solidFill>
                <a:ea typeface="+mj-ea"/>
              </a:rPr>
              <a:t>Feedback geven (in de richting van de einddoelen)</a:t>
            </a:r>
          </a:p>
          <a:p>
            <a:pPr marL="0" indent="0">
              <a:buFontTx/>
              <a:buNone/>
            </a:pPr>
            <a:endParaRPr lang="nl-NL" kern="1200" dirty="0" smtClean="0">
              <a:solidFill>
                <a:srgbClr val="570076"/>
              </a:solidFill>
              <a:ea typeface="+mj-ea"/>
            </a:endParaRPr>
          </a:p>
          <a:p>
            <a:pPr marL="0" indent="0">
              <a:buFontTx/>
              <a:buNone/>
            </a:pPr>
            <a:r>
              <a:rPr lang="nl-NL" kern="1200" dirty="0" smtClean="0">
                <a:solidFill>
                  <a:srgbClr val="570076"/>
                </a:solidFill>
                <a:ea typeface="+mj-ea"/>
              </a:rPr>
              <a:t>(</a:t>
            </a:r>
            <a:r>
              <a:rPr lang="nl-NL" kern="1200" dirty="0" err="1" smtClean="0">
                <a:solidFill>
                  <a:srgbClr val="570076"/>
                </a:solidFill>
                <a:ea typeface="+mj-ea"/>
              </a:rPr>
              <a:t>Cauley</a:t>
            </a:r>
            <a:r>
              <a:rPr lang="nl-NL" kern="1200" dirty="0" smtClean="0">
                <a:solidFill>
                  <a:srgbClr val="570076"/>
                </a:solidFill>
                <a:ea typeface="+mj-ea"/>
              </a:rPr>
              <a:t> &amp; </a:t>
            </a:r>
            <a:r>
              <a:rPr lang="nl-NL" kern="1200" dirty="0" err="1" smtClean="0">
                <a:solidFill>
                  <a:srgbClr val="570076"/>
                </a:solidFill>
                <a:ea typeface="+mj-ea"/>
              </a:rPr>
              <a:t>McMillan</a:t>
            </a:r>
            <a:r>
              <a:rPr lang="nl-NL" kern="1200" dirty="0" smtClean="0">
                <a:solidFill>
                  <a:srgbClr val="570076"/>
                </a:solidFill>
                <a:ea typeface="+mj-ea"/>
              </a:rPr>
              <a:t>, 2010)</a:t>
            </a:r>
          </a:p>
          <a:p>
            <a:pPr marL="0" indent="0">
              <a:buFontTx/>
              <a:buNone/>
            </a:pPr>
            <a:endParaRPr lang="nl-NL" sz="2400" dirty="0" smtClean="0"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29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153400" cy="685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sz="3600" b="1" dirty="0">
                <a:solidFill>
                  <a:srgbClr val="570076"/>
                </a:solidFill>
              </a:rPr>
              <a:t>Waar ben ik nu? (Self-assessment)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025" y="1614043"/>
            <a:ext cx="8153400" cy="3962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>
              <a:buNone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Geef bij de volgende leerdoelen aan in hoeverre je denkt dat je ze beheerst?</a:t>
            </a:r>
          </a:p>
          <a:p>
            <a:pPr marL="0" indent="0">
              <a:buNone/>
            </a:pPr>
            <a:endParaRPr lang="nl-NL" sz="2400" dirty="0">
              <a:latin typeface="Arial" pitchFamily="34" charset="0"/>
              <a:ea typeface="Verdana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nl-NL" sz="2400" dirty="0" smtClean="0"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645034"/>
              </p:ext>
            </p:extLst>
          </p:nvPr>
        </p:nvGraphicFramePr>
        <p:xfrm>
          <a:off x="646176" y="2914904"/>
          <a:ext cx="7693152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1343"/>
                <a:gridCol w="2461809"/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Ik weet het verschil tussen convergerende</a:t>
                      </a:r>
                      <a:r>
                        <a:rPr lang="nl-NL" baseline="0" dirty="0" smtClean="0"/>
                        <a:t> en divergerende werking van licht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Ja/nee/ weet niet*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Ik kan tekenen hoe een lichtstraal breekt door perspex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/>
                        <a:t>Ja/nee/ weet niet*</a:t>
                      </a:r>
                    </a:p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319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153400" cy="685800"/>
          </a:xfrm>
        </p:spPr>
        <p:txBody>
          <a:bodyPr/>
          <a:lstStyle/>
          <a:p>
            <a:pPr>
              <a:defRPr/>
            </a:pPr>
            <a:r>
              <a:rPr lang="nl-NL" sz="3600" b="1" dirty="0">
                <a:solidFill>
                  <a:srgbClr val="570076"/>
                </a:solidFill>
              </a:rPr>
              <a:t>Feedback geven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750" y="1773238"/>
            <a:ext cx="8153400" cy="3962400"/>
          </a:xfrm>
        </p:spPr>
        <p:txBody>
          <a:bodyPr/>
          <a:lstStyle/>
          <a:p>
            <a:pPr>
              <a:defRPr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Een communicatieproces waardoor leerlingen en leraren in dialoog gaan over hun werk en de geformuleerde criteria (</a:t>
            </a:r>
            <a:r>
              <a:rPr lang="nl-NL" sz="2400" kern="1200" dirty="0" err="1">
                <a:solidFill>
                  <a:srgbClr val="570076"/>
                </a:solidFill>
                <a:ea typeface="+mj-ea"/>
              </a:rPr>
              <a:t>Liu</a:t>
            </a:r>
            <a:r>
              <a:rPr lang="nl-NL" sz="2400" kern="1200" dirty="0">
                <a:solidFill>
                  <a:srgbClr val="570076"/>
                </a:solidFill>
                <a:ea typeface="+mj-ea"/>
              </a:rPr>
              <a:t> &amp; </a:t>
            </a:r>
            <a:r>
              <a:rPr lang="nl-NL" sz="2400" kern="1200" dirty="0" err="1">
                <a:solidFill>
                  <a:srgbClr val="570076"/>
                </a:solidFill>
                <a:ea typeface="+mj-ea"/>
              </a:rPr>
              <a:t>Carless</a:t>
            </a:r>
            <a:r>
              <a:rPr lang="nl-NL" sz="2400" kern="1200" dirty="0">
                <a:solidFill>
                  <a:srgbClr val="570076"/>
                </a:solidFill>
                <a:ea typeface="+mj-ea"/>
              </a:rPr>
              <a:t>, 2006). </a:t>
            </a:r>
          </a:p>
          <a:p>
            <a:pPr>
              <a:defRPr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Een van de krachtigste manieren van leren (Hattie, 2009)</a:t>
            </a:r>
          </a:p>
          <a:p>
            <a:pPr>
              <a:defRPr/>
            </a:pPr>
            <a:endParaRPr lang="nl-NL" dirty="0"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52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750" y="620713"/>
            <a:ext cx="8153400" cy="685800"/>
          </a:xfrm>
        </p:spPr>
        <p:txBody>
          <a:bodyPr/>
          <a:lstStyle/>
          <a:p>
            <a:pPr>
              <a:defRPr/>
            </a:pPr>
            <a:r>
              <a:rPr lang="nl-NL" sz="3600" b="1" dirty="0">
                <a:solidFill>
                  <a:srgbClr val="570076"/>
                </a:solidFill>
              </a:rPr>
              <a:t>Goede feedback</a:t>
            </a:r>
            <a:r>
              <a:rPr lang="nl-NL" dirty="0" smtClean="0">
                <a:solidFill>
                  <a:srgbClr val="260026"/>
                </a:solidFill>
                <a:latin typeface="Arial" pitchFamily="34" charset="0"/>
                <a:ea typeface="Verdana" pitchFamily="34" charset="0"/>
                <a:cs typeface="Arial" pitchFamily="34" charset="0"/>
              </a:rPr>
              <a:t>…</a:t>
            </a:r>
            <a:endParaRPr lang="nl-NL" dirty="0">
              <a:solidFill>
                <a:srgbClr val="260026"/>
              </a:solidFill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750" y="1628775"/>
            <a:ext cx="8153400" cy="3962400"/>
          </a:xfrm>
        </p:spPr>
        <p:txBody>
          <a:bodyPr/>
          <a:lstStyle/>
          <a:p>
            <a:pPr>
              <a:defRPr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Gedurende </a:t>
            </a:r>
            <a:r>
              <a:rPr lang="nl-NL" sz="2400" kern="1200" dirty="0" err="1">
                <a:solidFill>
                  <a:srgbClr val="570076"/>
                </a:solidFill>
                <a:ea typeface="+mj-ea"/>
              </a:rPr>
              <a:t>ipv</a:t>
            </a:r>
            <a:r>
              <a:rPr lang="nl-NL" sz="2400" kern="1200" dirty="0">
                <a:solidFill>
                  <a:srgbClr val="570076"/>
                </a:solidFill>
                <a:ea typeface="+mj-ea"/>
              </a:rPr>
              <a:t> aan het einde van het leerproces.</a:t>
            </a:r>
          </a:p>
          <a:p>
            <a:pPr>
              <a:defRPr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Gericht op de taak, maar ook op het proces: bruikbaar in toekomstige situaties.</a:t>
            </a:r>
          </a:p>
          <a:p>
            <a:pPr>
              <a:defRPr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Vanuit criteria verwijzing naar specifiek punt in het werk van de ander. </a:t>
            </a:r>
          </a:p>
          <a:p>
            <a:pPr>
              <a:defRPr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Balans tussen positieve punten en verbeterpunten.</a:t>
            </a:r>
          </a:p>
          <a:p>
            <a:pPr>
              <a:buFontTx/>
              <a:buChar char="•"/>
              <a:defRPr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&gt;&gt; Feedbackformulier met ruimte voor paar adviezen</a:t>
            </a:r>
          </a:p>
          <a:p>
            <a:pPr>
              <a:defRPr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Mondelinge toelichting</a:t>
            </a:r>
          </a:p>
          <a:p>
            <a:pPr marL="0" indent="0">
              <a:buFontTx/>
              <a:buNone/>
              <a:defRPr/>
            </a:pPr>
            <a:endParaRPr lang="nl-NL" sz="2400" dirty="0">
              <a:solidFill>
                <a:srgbClr val="260026"/>
              </a:solidFill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29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750" y="620713"/>
            <a:ext cx="8153400" cy="685800"/>
          </a:xfrm>
        </p:spPr>
        <p:txBody>
          <a:bodyPr/>
          <a:lstStyle/>
          <a:p>
            <a:pPr>
              <a:defRPr/>
            </a:pPr>
            <a:r>
              <a:rPr lang="nl-NL" sz="3600" b="1" dirty="0">
                <a:solidFill>
                  <a:srgbClr val="570076"/>
                </a:solidFill>
              </a:rPr>
              <a:t>Voorbeeld Peer-assessment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750" y="1628775"/>
            <a:ext cx="8153400" cy="3962400"/>
          </a:xfrm>
        </p:spPr>
        <p:txBody>
          <a:bodyPr/>
          <a:lstStyle/>
          <a:p>
            <a:pPr>
              <a:buFontTx/>
              <a:buChar char="•"/>
              <a:defRPr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Project waarin de leerlingen een onderzoekje moeten uitvoeren</a:t>
            </a:r>
          </a:p>
          <a:p>
            <a:pPr>
              <a:buFontTx/>
              <a:buChar char="•"/>
              <a:defRPr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Vooraf de criteria bespreken</a:t>
            </a:r>
          </a:p>
          <a:p>
            <a:pPr>
              <a:buFontTx/>
              <a:buChar char="•"/>
              <a:defRPr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Groep 1 voert uit; groep 2 observeert</a:t>
            </a:r>
          </a:p>
          <a:p>
            <a:pPr>
              <a:buFontTx/>
              <a:buChar char="•"/>
              <a:defRPr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Groep 2 geeft groep 1 feedback</a:t>
            </a:r>
          </a:p>
          <a:p>
            <a:pPr>
              <a:buFontTx/>
              <a:buChar char="•"/>
              <a:defRPr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Groep 1 bespreekt de feedback binnen de eigen groep en geeft een korte samenvatting wat ze de volgende keer hetzelfde en/of anders gaan doen.</a:t>
            </a:r>
          </a:p>
          <a:p>
            <a:pPr>
              <a:buFontTx/>
              <a:buChar char="-"/>
              <a:defRPr/>
            </a:pPr>
            <a:endParaRPr lang="nl-NL" sz="2400" dirty="0">
              <a:solidFill>
                <a:srgbClr val="260026"/>
              </a:solidFill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86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sz="3600" b="1" dirty="0">
                <a:solidFill>
                  <a:srgbClr val="570076"/>
                </a:solidFill>
              </a:rPr>
              <a:t>Keuzes in peer assessment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nl-NL" sz="1800" dirty="0" smtClean="0">
              <a:latin typeface="Arial" pitchFamily="34" charset="0"/>
              <a:ea typeface="Verdana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nl-NL" kern="1200" dirty="0">
                <a:solidFill>
                  <a:srgbClr val="570076"/>
                </a:solidFill>
                <a:ea typeface="+mj-ea"/>
              </a:rPr>
              <a:t>wie beoordeelt wie?</a:t>
            </a:r>
          </a:p>
          <a:p>
            <a:pPr>
              <a:lnSpc>
                <a:spcPct val="90000"/>
              </a:lnSpc>
              <a:defRPr/>
            </a:pPr>
            <a:r>
              <a:rPr lang="nl-NL" kern="1200" dirty="0">
                <a:solidFill>
                  <a:srgbClr val="570076"/>
                </a:solidFill>
                <a:ea typeface="+mj-ea"/>
              </a:rPr>
              <a:t>anoniem – niet anoniem</a:t>
            </a:r>
          </a:p>
          <a:p>
            <a:pPr>
              <a:lnSpc>
                <a:spcPct val="90000"/>
              </a:lnSpc>
              <a:defRPr/>
            </a:pPr>
            <a:r>
              <a:rPr lang="nl-NL" kern="1200" dirty="0">
                <a:solidFill>
                  <a:srgbClr val="570076"/>
                </a:solidFill>
                <a:ea typeface="+mj-ea"/>
              </a:rPr>
              <a:t>product – proces</a:t>
            </a:r>
          </a:p>
          <a:p>
            <a:pPr>
              <a:lnSpc>
                <a:spcPct val="90000"/>
              </a:lnSpc>
              <a:defRPr/>
            </a:pPr>
            <a:r>
              <a:rPr lang="nl-NL" kern="1200" dirty="0">
                <a:solidFill>
                  <a:srgbClr val="570076"/>
                </a:solidFill>
                <a:ea typeface="+mj-ea"/>
              </a:rPr>
              <a:t>geschreven – mondelinge beoordelingen</a:t>
            </a:r>
          </a:p>
          <a:p>
            <a:pPr>
              <a:lnSpc>
                <a:spcPct val="90000"/>
              </a:lnSpc>
              <a:defRPr/>
            </a:pPr>
            <a:r>
              <a:rPr lang="nl-NL" kern="1200" dirty="0">
                <a:solidFill>
                  <a:srgbClr val="570076"/>
                </a:solidFill>
                <a:ea typeface="+mj-ea"/>
              </a:rPr>
              <a:t>kwalitatieve – kwantitatieve beoordelingen</a:t>
            </a:r>
          </a:p>
          <a:p>
            <a:pPr>
              <a:lnSpc>
                <a:spcPct val="90000"/>
              </a:lnSpc>
              <a:defRPr/>
            </a:pPr>
            <a:r>
              <a:rPr lang="nl-NL" kern="1200" dirty="0">
                <a:solidFill>
                  <a:srgbClr val="570076"/>
                </a:solidFill>
                <a:ea typeface="+mj-ea"/>
              </a:rPr>
              <a:t>waarin studenten betrekken door middel van PA-activiteiten</a:t>
            </a:r>
          </a:p>
          <a:p>
            <a:pPr>
              <a:lnSpc>
                <a:spcPct val="90000"/>
              </a:lnSpc>
              <a:defRPr/>
            </a:pPr>
            <a:r>
              <a:rPr lang="nl-NL" kern="1200" dirty="0">
                <a:solidFill>
                  <a:srgbClr val="570076"/>
                </a:solidFill>
                <a:ea typeface="+mj-ea"/>
              </a:rPr>
              <a:t>waar ligt de start van een traject (analyse eindproducten - expertbeoordelingen)</a:t>
            </a:r>
          </a:p>
          <a:p>
            <a:pPr>
              <a:lnSpc>
                <a:spcPct val="90000"/>
              </a:lnSpc>
              <a:defRPr/>
            </a:pPr>
            <a:r>
              <a:rPr lang="nl-NL" kern="1200" dirty="0">
                <a:solidFill>
                  <a:srgbClr val="570076"/>
                </a:solidFill>
                <a:ea typeface="+mj-ea"/>
              </a:rPr>
              <a:t>waarvoor peer assessment inzetten en hoe </a:t>
            </a:r>
          </a:p>
          <a:p>
            <a:pPr>
              <a:lnSpc>
                <a:spcPct val="90000"/>
              </a:lnSpc>
              <a:defRPr/>
            </a:pPr>
            <a:r>
              <a:rPr lang="nl-NL" kern="1200" dirty="0">
                <a:solidFill>
                  <a:srgbClr val="570076"/>
                </a:solidFill>
                <a:ea typeface="+mj-ea"/>
              </a:rPr>
              <a:t>welke vaardigheden ondersteunen met peer assessment</a:t>
            </a:r>
          </a:p>
          <a:p>
            <a:pPr>
              <a:lnSpc>
                <a:spcPct val="90000"/>
              </a:lnSpc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nl-NL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6921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sz="3600" b="1" dirty="0" smtClean="0">
                <a:solidFill>
                  <a:srgbClr val="570076"/>
                </a:solidFill>
              </a:rPr>
              <a:t>En nu?</a:t>
            </a:r>
            <a:endParaRPr lang="nl-NL" sz="3600" b="1" dirty="0">
              <a:solidFill>
                <a:srgbClr val="570076"/>
              </a:solidFill>
            </a:endParaRP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nl-NL" sz="1800" dirty="0" smtClean="0">
              <a:latin typeface="Arial" pitchFamily="34" charset="0"/>
              <a:ea typeface="Verdana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nl-NL" sz="2400" kern="1200" dirty="0" smtClean="0">
                <a:solidFill>
                  <a:srgbClr val="570076"/>
                </a:solidFill>
                <a:ea typeface="+mj-ea"/>
              </a:rPr>
              <a:t>Wat doet u nu al om de leerlingen te betrekken bij toetsing?</a:t>
            </a:r>
          </a:p>
          <a:p>
            <a:pPr>
              <a:lnSpc>
                <a:spcPct val="90000"/>
              </a:lnSpc>
              <a:defRPr/>
            </a:pPr>
            <a:r>
              <a:rPr lang="nl-NL" sz="2400" kern="1200" dirty="0" smtClean="0">
                <a:solidFill>
                  <a:srgbClr val="570076"/>
                </a:solidFill>
                <a:ea typeface="+mj-ea"/>
              </a:rPr>
              <a:t>Bespreek met uw collega’s wat de mogelijkheden zijn?</a:t>
            </a:r>
          </a:p>
          <a:p>
            <a:pPr>
              <a:lnSpc>
                <a:spcPct val="90000"/>
              </a:lnSpc>
              <a:defRPr/>
            </a:pPr>
            <a:r>
              <a:rPr lang="nl-NL" sz="2400" kern="1200" dirty="0" smtClean="0">
                <a:solidFill>
                  <a:srgbClr val="570076"/>
                </a:solidFill>
                <a:ea typeface="+mj-ea"/>
              </a:rPr>
              <a:t>Probeer het uit in het klein</a:t>
            </a:r>
          </a:p>
          <a:p>
            <a:pPr>
              <a:lnSpc>
                <a:spcPct val="90000"/>
              </a:lnSpc>
              <a:defRPr/>
            </a:pPr>
            <a:endParaRPr lang="nl-NL" sz="2400" kern="1200" dirty="0">
              <a:solidFill>
                <a:srgbClr val="570076"/>
              </a:solidFill>
              <a:ea typeface="+mj-ea"/>
            </a:endParaRPr>
          </a:p>
          <a:p>
            <a:pPr>
              <a:lnSpc>
                <a:spcPct val="90000"/>
              </a:lnSpc>
              <a:defRPr/>
            </a:pPr>
            <a:endParaRPr lang="nl-NL" sz="2400" kern="1200" dirty="0" smtClean="0">
              <a:solidFill>
                <a:srgbClr val="570076"/>
              </a:solidFill>
              <a:ea typeface="+mj-ea"/>
            </a:endParaRPr>
          </a:p>
          <a:p>
            <a:pPr>
              <a:lnSpc>
                <a:spcPct val="90000"/>
              </a:lnSpc>
              <a:defRPr/>
            </a:pPr>
            <a:r>
              <a:rPr lang="nl-NL" sz="2400" kern="1200" dirty="0" smtClean="0">
                <a:solidFill>
                  <a:srgbClr val="570076"/>
                </a:solidFill>
                <a:ea typeface="+mj-ea"/>
              </a:rPr>
              <a:t>Succes!</a:t>
            </a:r>
          </a:p>
          <a:p>
            <a:pPr>
              <a:lnSpc>
                <a:spcPct val="90000"/>
              </a:lnSpc>
              <a:defRPr/>
            </a:pPr>
            <a:endParaRPr lang="nl-NL" kern="1200" dirty="0">
              <a:solidFill>
                <a:srgbClr val="570076"/>
              </a:solidFill>
              <a:ea typeface="+mj-ea"/>
            </a:endParaRPr>
          </a:p>
          <a:p>
            <a:pPr>
              <a:lnSpc>
                <a:spcPct val="90000"/>
              </a:lnSpc>
            </a:pPr>
            <a:endParaRPr lang="nl-NL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nl-NL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318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>
          <a:xfrm>
            <a:off x="531813" y="692150"/>
            <a:ext cx="8154987" cy="2879725"/>
          </a:xfrm>
        </p:spPr>
        <p:txBody>
          <a:bodyPr lIns="88896" tIns="50798" rIns="88896" bIns="50798"/>
          <a:lstStyle/>
          <a:p>
            <a:pPr algn="l" defTabSz="912813"/>
            <a:r>
              <a:rPr lang="en-US" sz="2200" b="1" dirty="0" err="1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Bedankt</a:t>
            </a:r>
            <a:r>
              <a:rPr lang="en-US" sz="2200" b="1" dirty="0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 </a:t>
            </a:r>
            <a:r>
              <a:rPr lang="en-US" sz="2200" b="1" dirty="0" err="1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voor</a:t>
            </a:r>
            <a:r>
              <a:rPr lang="en-US" sz="2200" b="1" dirty="0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 </a:t>
            </a:r>
            <a:r>
              <a:rPr lang="en-US" sz="2200" b="1" dirty="0" err="1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uw</a:t>
            </a:r>
            <a:r>
              <a:rPr lang="en-US" sz="2200" b="1" dirty="0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 </a:t>
            </a:r>
            <a:r>
              <a:rPr lang="en-US" sz="2200" b="1" dirty="0" err="1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aandacht</a:t>
            </a:r>
            <a:r>
              <a:rPr lang="en-US" sz="2200" b="1" dirty="0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!</a:t>
            </a:r>
            <a:br>
              <a:rPr lang="en-US" sz="2200" b="1" dirty="0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</a:br>
            <a:r>
              <a:rPr lang="en-US" sz="2200" b="1" dirty="0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/>
            </a:r>
            <a:br>
              <a:rPr lang="en-US" sz="2200" b="1" dirty="0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</a:br>
            <a:r>
              <a:rPr lang="en-US" sz="2200" b="1" dirty="0" err="1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Voor</a:t>
            </a:r>
            <a:r>
              <a:rPr lang="en-US" sz="2200" b="1" dirty="0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 </a:t>
            </a:r>
            <a:r>
              <a:rPr lang="en-US" sz="2200" b="1" dirty="0" err="1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meer</a:t>
            </a:r>
            <a:r>
              <a:rPr lang="en-US" sz="2200" b="1" dirty="0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 </a:t>
            </a:r>
            <a:r>
              <a:rPr lang="en-US" sz="2200" b="1" dirty="0" err="1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informatie</a:t>
            </a:r>
            <a:r>
              <a:rPr lang="en-US" sz="2200" b="1" dirty="0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, </a:t>
            </a:r>
            <a:r>
              <a:rPr lang="en-US" sz="2200" b="1" dirty="0" err="1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vragen</a:t>
            </a:r>
            <a:r>
              <a:rPr lang="en-US" sz="2200" b="1" dirty="0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 en/of </a:t>
            </a:r>
            <a:r>
              <a:rPr lang="en-US" sz="2200" b="1" dirty="0" err="1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opmerkingen</a:t>
            </a:r>
            <a:r>
              <a:rPr lang="en-US" sz="2200" b="1" dirty="0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>:</a:t>
            </a:r>
            <a:br>
              <a:rPr lang="en-US" sz="2200" b="1" dirty="0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</a:br>
            <a:r>
              <a:rPr lang="en-US" sz="2200" b="1" dirty="0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  <a:hlinkClick r:id="rId2"/>
              </a:rPr>
              <a:t>d.tenbrinke@fontys.nl</a:t>
            </a:r>
            <a:r>
              <a:rPr lang="en-US" sz="2200" b="1" dirty="0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  <a:t/>
            </a:r>
            <a:br>
              <a:rPr lang="en-US" sz="2200" b="1" dirty="0" smtClean="0">
                <a:solidFill>
                  <a:srgbClr val="570076"/>
                </a:solidFill>
                <a:latin typeface="Arial" pitchFamily="34" charset="0"/>
                <a:cs typeface="Arial" pitchFamily="34" charset="0"/>
                <a:sym typeface="Helvetica"/>
              </a:rPr>
            </a:br>
            <a:endParaRPr lang="en-US" sz="2200" b="1" dirty="0" smtClean="0">
              <a:solidFill>
                <a:srgbClr val="570076"/>
              </a:solidFill>
              <a:latin typeface="Arial" pitchFamily="34" charset="0"/>
              <a:cs typeface="Arial" pitchFamily="34" charset="0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0422019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err="1">
                <a:solidFill>
                  <a:srgbClr val="570076"/>
                </a:solidFill>
              </a:rPr>
              <a:t>Uitgangspunten</a:t>
            </a:r>
            <a:endParaRPr lang="en-US" sz="3600" b="1" dirty="0">
              <a:solidFill>
                <a:srgbClr val="570076"/>
              </a:solidFill>
            </a:endParaRP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err="1">
                <a:solidFill>
                  <a:srgbClr val="570076"/>
                </a:solidFill>
                <a:ea typeface="+mj-ea"/>
              </a:rPr>
              <a:t>Leerdoelen</a:t>
            </a:r>
            <a:r>
              <a:rPr lang="en-US" sz="2400" dirty="0">
                <a:solidFill>
                  <a:srgbClr val="570076"/>
                </a:solidFill>
                <a:ea typeface="+mj-ea"/>
              </a:rPr>
              <a:t>, </a:t>
            </a:r>
            <a:r>
              <a:rPr lang="en-US" sz="2400" dirty="0" err="1">
                <a:solidFill>
                  <a:srgbClr val="570076"/>
                </a:solidFill>
                <a:ea typeface="+mj-ea"/>
              </a:rPr>
              <a:t>instructie</a:t>
            </a:r>
            <a:r>
              <a:rPr lang="en-US" sz="2400" dirty="0">
                <a:solidFill>
                  <a:srgbClr val="570076"/>
                </a:solidFill>
                <a:ea typeface="+mj-ea"/>
              </a:rPr>
              <a:t> en </a:t>
            </a:r>
            <a:r>
              <a:rPr lang="en-US" sz="2400" dirty="0" err="1">
                <a:solidFill>
                  <a:srgbClr val="570076"/>
                </a:solidFill>
                <a:ea typeface="+mj-ea"/>
              </a:rPr>
              <a:t>toetsing</a:t>
            </a:r>
            <a:r>
              <a:rPr lang="en-US" sz="2400" dirty="0">
                <a:solidFill>
                  <a:srgbClr val="570076"/>
                </a:solidFill>
                <a:ea typeface="+mj-ea"/>
              </a:rPr>
              <a:t> </a:t>
            </a:r>
            <a:r>
              <a:rPr lang="en-US" sz="2400" dirty="0" err="1">
                <a:solidFill>
                  <a:srgbClr val="570076"/>
                </a:solidFill>
                <a:ea typeface="+mj-ea"/>
              </a:rPr>
              <a:t>moeten</a:t>
            </a:r>
            <a:r>
              <a:rPr lang="en-US" sz="2400" dirty="0">
                <a:solidFill>
                  <a:srgbClr val="570076"/>
                </a:solidFill>
                <a:ea typeface="+mj-ea"/>
              </a:rPr>
              <a:t> op </a:t>
            </a:r>
            <a:r>
              <a:rPr lang="en-US" sz="2400" dirty="0" err="1">
                <a:solidFill>
                  <a:srgbClr val="570076"/>
                </a:solidFill>
                <a:ea typeface="+mj-ea"/>
              </a:rPr>
              <a:t>een</a:t>
            </a:r>
            <a:r>
              <a:rPr lang="en-US" sz="2400" dirty="0">
                <a:solidFill>
                  <a:srgbClr val="570076"/>
                </a:solidFill>
                <a:ea typeface="+mj-ea"/>
              </a:rPr>
              <a:t> </a:t>
            </a:r>
            <a:r>
              <a:rPr lang="en-US" sz="2400" dirty="0" err="1">
                <a:solidFill>
                  <a:srgbClr val="570076"/>
                </a:solidFill>
                <a:ea typeface="+mj-ea"/>
              </a:rPr>
              <a:t>lijn</a:t>
            </a:r>
            <a:r>
              <a:rPr lang="en-US" sz="2400" dirty="0">
                <a:solidFill>
                  <a:srgbClr val="570076"/>
                </a:solidFill>
                <a:ea typeface="+mj-ea"/>
              </a:rPr>
              <a:t> </a:t>
            </a:r>
            <a:r>
              <a:rPr lang="en-US" sz="2400" dirty="0" err="1">
                <a:solidFill>
                  <a:srgbClr val="570076"/>
                </a:solidFill>
                <a:ea typeface="+mj-ea"/>
              </a:rPr>
              <a:t>zitten</a:t>
            </a:r>
            <a:r>
              <a:rPr lang="en-US" sz="2400" dirty="0">
                <a:solidFill>
                  <a:srgbClr val="570076"/>
                </a:solidFill>
                <a:ea typeface="+mj-ea"/>
              </a:rPr>
              <a:t> (Biggs, 1996</a:t>
            </a:r>
            <a:r>
              <a:rPr lang="en-US" sz="2400" dirty="0" smtClean="0">
                <a:solidFill>
                  <a:srgbClr val="570076"/>
                </a:solidFill>
                <a:ea typeface="+mj-ea"/>
              </a:rPr>
              <a:t>)</a:t>
            </a:r>
          </a:p>
          <a:p>
            <a:endParaRPr lang="en-US" sz="2400" dirty="0">
              <a:solidFill>
                <a:srgbClr val="570076"/>
              </a:solidFill>
              <a:ea typeface="+mj-ea"/>
            </a:endParaRPr>
          </a:p>
          <a:p>
            <a:r>
              <a:rPr lang="en-US" sz="2400" dirty="0" err="1" smtClean="0">
                <a:solidFill>
                  <a:srgbClr val="570076"/>
                </a:solidFill>
                <a:ea typeface="+mj-ea"/>
              </a:rPr>
              <a:t>Toetsing</a:t>
            </a:r>
            <a:r>
              <a:rPr lang="en-US" sz="2400" dirty="0">
                <a:solidFill>
                  <a:srgbClr val="570076"/>
                </a:solidFill>
                <a:ea typeface="+mj-ea"/>
              </a:rPr>
              <a:t>:</a:t>
            </a:r>
          </a:p>
          <a:p>
            <a:pPr lvl="1"/>
            <a:r>
              <a:rPr lang="en-US" sz="2400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Wat</a:t>
            </a:r>
            <a:r>
              <a:rPr lang="en-US" sz="2400" dirty="0">
                <a:solidFill>
                  <a:srgbClr val="570076"/>
                </a:solidFill>
                <a:ea typeface="+mj-ea"/>
                <a:cs typeface="ＭＳ Ｐゴシック" charset="0"/>
              </a:rPr>
              <a:t> </a:t>
            </a:r>
            <a:r>
              <a:rPr lang="en-US" sz="2400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moet</a:t>
            </a:r>
            <a:r>
              <a:rPr lang="en-US" sz="2400" dirty="0">
                <a:solidFill>
                  <a:srgbClr val="570076"/>
                </a:solidFill>
                <a:ea typeface="+mj-ea"/>
                <a:cs typeface="ＭＳ Ｐゴシック" charset="0"/>
              </a:rPr>
              <a:t> </a:t>
            </a:r>
            <a:r>
              <a:rPr lang="en-US" sz="2400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een</a:t>
            </a:r>
            <a:r>
              <a:rPr lang="en-US" sz="2400" dirty="0">
                <a:solidFill>
                  <a:srgbClr val="570076"/>
                </a:solidFill>
                <a:ea typeface="+mj-ea"/>
                <a:cs typeface="ＭＳ Ｐゴシック" charset="0"/>
              </a:rPr>
              <a:t> </a:t>
            </a:r>
            <a:r>
              <a:rPr lang="en-US" sz="2400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leerling</a:t>
            </a:r>
            <a:r>
              <a:rPr lang="en-US" sz="2400" dirty="0">
                <a:solidFill>
                  <a:srgbClr val="570076"/>
                </a:solidFill>
                <a:ea typeface="+mj-ea"/>
                <a:cs typeface="ＭＳ Ｐゴシック" charset="0"/>
              </a:rPr>
              <a:t> </a:t>
            </a:r>
            <a:r>
              <a:rPr lang="en-US" sz="2400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weten</a:t>
            </a:r>
            <a:r>
              <a:rPr lang="en-US" sz="2400" dirty="0">
                <a:solidFill>
                  <a:srgbClr val="570076"/>
                </a:solidFill>
                <a:ea typeface="+mj-ea"/>
                <a:cs typeface="ＭＳ Ｐゴシック" charset="0"/>
              </a:rPr>
              <a:t>?</a:t>
            </a:r>
          </a:p>
          <a:p>
            <a:pPr lvl="1"/>
            <a:r>
              <a:rPr lang="en-US" sz="2400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Wat</a:t>
            </a:r>
            <a:r>
              <a:rPr lang="en-US" sz="2400" dirty="0">
                <a:solidFill>
                  <a:srgbClr val="570076"/>
                </a:solidFill>
                <a:ea typeface="+mj-ea"/>
                <a:cs typeface="ＭＳ Ｐゴシック" charset="0"/>
              </a:rPr>
              <a:t> </a:t>
            </a:r>
            <a:r>
              <a:rPr lang="en-US" sz="2400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weet</a:t>
            </a:r>
            <a:r>
              <a:rPr lang="en-US" sz="2400" dirty="0">
                <a:solidFill>
                  <a:srgbClr val="570076"/>
                </a:solidFill>
                <a:ea typeface="+mj-ea"/>
                <a:cs typeface="ＭＳ Ｐゴシック" charset="0"/>
              </a:rPr>
              <a:t> </a:t>
            </a:r>
            <a:r>
              <a:rPr lang="en-US" sz="2400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hij</a:t>
            </a:r>
            <a:r>
              <a:rPr lang="en-US" sz="2400" dirty="0">
                <a:solidFill>
                  <a:srgbClr val="570076"/>
                </a:solidFill>
                <a:ea typeface="+mj-ea"/>
                <a:cs typeface="ＭＳ Ｐゴシック" charset="0"/>
              </a:rPr>
              <a:t> al?</a:t>
            </a:r>
          </a:p>
          <a:p>
            <a:pPr lvl="1"/>
            <a:r>
              <a:rPr lang="en-US" sz="2400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Wat</a:t>
            </a:r>
            <a:r>
              <a:rPr lang="en-US" sz="2400" dirty="0">
                <a:solidFill>
                  <a:srgbClr val="570076"/>
                </a:solidFill>
                <a:ea typeface="+mj-ea"/>
                <a:cs typeface="ＭＳ Ｐゴシック" charset="0"/>
              </a:rPr>
              <a:t> </a:t>
            </a:r>
            <a:r>
              <a:rPr lang="en-US" sz="2400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moet</a:t>
            </a:r>
            <a:r>
              <a:rPr lang="en-US" sz="2400" dirty="0">
                <a:solidFill>
                  <a:srgbClr val="570076"/>
                </a:solidFill>
                <a:ea typeface="+mj-ea"/>
                <a:cs typeface="ＭＳ Ｐゴシック" charset="0"/>
              </a:rPr>
              <a:t> </a:t>
            </a:r>
            <a:r>
              <a:rPr lang="en-US" sz="2400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hij</a:t>
            </a:r>
            <a:r>
              <a:rPr lang="en-US" sz="2400" dirty="0">
                <a:solidFill>
                  <a:srgbClr val="570076"/>
                </a:solidFill>
                <a:ea typeface="+mj-ea"/>
                <a:cs typeface="ＭＳ Ｐゴシック" charset="0"/>
              </a:rPr>
              <a:t> </a:t>
            </a:r>
            <a:r>
              <a:rPr lang="en-US" sz="2400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nog</a:t>
            </a:r>
            <a:r>
              <a:rPr lang="en-US" sz="2400" dirty="0">
                <a:solidFill>
                  <a:srgbClr val="570076"/>
                </a:solidFill>
                <a:ea typeface="+mj-ea"/>
                <a:cs typeface="ＭＳ Ｐゴシック" charset="0"/>
              </a:rPr>
              <a:t> </a:t>
            </a:r>
            <a:r>
              <a:rPr lang="en-US" sz="2400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leren</a:t>
            </a:r>
            <a:r>
              <a:rPr lang="en-US" sz="2400" dirty="0" smtClean="0">
                <a:solidFill>
                  <a:srgbClr val="570076"/>
                </a:solidFill>
                <a:ea typeface="+mj-ea"/>
                <a:cs typeface="ＭＳ Ｐゴシック" charset="0"/>
              </a:rPr>
              <a:t>?</a:t>
            </a:r>
          </a:p>
          <a:p>
            <a:pPr lvl="1"/>
            <a:endParaRPr lang="en-US" sz="2400" dirty="0">
              <a:solidFill>
                <a:srgbClr val="570076"/>
              </a:solidFill>
              <a:ea typeface="+mj-ea"/>
              <a:cs typeface="ＭＳ Ｐゴシック" charset="0"/>
            </a:endParaRPr>
          </a:p>
          <a:p>
            <a:r>
              <a:rPr lang="en-US" sz="2400" dirty="0" smtClean="0">
                <a:solidFill>
                  <a:srgbClr val="570076"/>
                </a:solidFill>
                <a:ea typeface="+mj-ea"/>
              </a:rPr>
              <a:t>Summatieve </a:t>
            </a:r>
            <a:r>
              <a:rPr lang="en-US" sz="2400" dirty="0">
                <a:solidFill>
                  <a:srgbClr val="570076"/>
                </a:solidFill>
                <a:ea typeface="+mj-ea"/>
              </a:rPr>
              <a:t>versus Formatieve </a:t>
            </a:r>
            <a:r>
              <a:rPr lang="en-US" sz="2400" dirty="0" err="1">
                <a:solidFill>
                  <a:srgbClr val="570076"/>
                </a:solidFill>
                <a:ea typeface="+mj-ea"/>
              </a:rPr>
              <a:t>toetsen</a:t>
            </a:r>
            <a:endParaRPr lang="en-US" sz="2400" dirty="0">
              <a:solidFill>
                <a:srgbClr val="570076"/>
              </a:solidFill>
              <a:ea typeface="+mj-ea"/>
            </a:endParaRPr>
          </a:p>
          <a:p>
            <a:pPr>
              <a:buFontTx/>
              <a:buNone/>
            </a:pPr>
            <a:endParaRPr lang="en-US" dirty="0" smtClean="0">
              <a:latin typeface="Arial" pitchFamily="34" charset="0"/>
              <a:ea typeface="Verdana" pitchFamily="34" charset="0"/>
              <a:cs typeface="Arial" pitchFamily="34" charset="0"/>
            </a:endParaRPr>
          </a:p>
          <a:p>
            <a:pPr>
              <a:buFontTx/>
              <a:buNone/>
            </a:pPr>
            <a:endParaRPr lang="en-US" dirty="0" smtClean="0">
              <a:latin typeface="Arial" pitchFamily="34" charset="0"/>
              <a:ea typeface="Verdana" pitchFamily="34" charset="0"/>
              <a:cs typeface="Arial" pitchFamily="34" charset="0"/>
            </a:endParaRPr>
          </a:p>
          <a:p>
            <a:pPr>
              <a:buFontTx/>
              <a:buNone/>
            </a:pPr>
            <a:endParaRPr lang="en-US" dirty="0" smtClean="0"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40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570076"/>
                </a:solidFill>
              </a:rPr>
              <a:t>Formatieve en summatieve </a:t>
            </a:r>
            <a:r>
              <a:rPr lang="en-US" sz="3600" b="1" dirty="0" err="1">
                <a:solidFill>
                  <a:srgbClr val="570076"/>
                </a:solidFill>
              </a:rPr>
              <a:t>toetsen</a:t>
            </a:r>
            <a:endParaRPr lang="en-US" sz="3600" b="1" dirty="0">
              <a:solidFill>
                <a:srgbClr val="570076"/>
              </a:solidFill>
            </a:endParaRPr>
          </a:p>
        </p:txBody>
      </p:sp>
      <p:graphicFrame>
        <p:nvGraphicFramePr>
          <p:cNvPr id="3" name="Tijdelijke aanduiding voor inhoud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9945081"/>
              </p:ext>
            </p:extLst>
          </p:nvPr>
        </p:nvGraphicFramePr>
        <p:xfrm>
          <a:off x="347472" y="1426465"/>
          <a:ext cx="8252016" cy="253940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50672"/>
                <a:gridCol w="2750672"/>
                <a:gridCol w="2750672"/>
              </a:tblGrid>
              <a:tr h="497225">
                <a:tc>
                  <a:txBody>
                    <a:bodyPr/>
                    <a:lstStyle/>
                    <a:p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Summatieve functie</a:t>
                      </a:r>
                      <a:endParaRPr lang="nl-NL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Formative functie</a:t>
                      </a:r>
                      <a:endParaRPr lang="nl-NL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58224"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Nemen</a:t>
                      </a:r>
                      <a:r>
                        <a:rPr lang="nl-NL" sz="2400" baseline="0" dirty="0" smtClean="0"/>
                        <a:t> van </a:t>
                      </a:r>
                      <a:r>
                        <a:rPr lang="nl-NL" sz="2400" dirty="0" smtClean="0"/>
                        <a:t>beslissingen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smtClean="0"/>
                        <a:t>X</a:t>
                      </a:r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smtClean="0"/>
                        <a:t>x</a:t>
                      </a:r>
                      <a:endParaRPr lang="nl-NL" sz="2400" dirty="0"/>
                    </a:p>
                  </a:txBody>
                  <a:tcPr anchor="ctr"/>
                </a:tc>
              </a:tr>
              <a:tr h="858224"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Stimuleren van leren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smtClean="0"/>
                        <a:t>x</a:t>
                      </a:r>
                      <a:endParaRPr lang="nl-N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smtClean="0"/>
                        <a:t>X</a:t>
                      </a:r>
                      <a:endParaRPr lang="nl-NL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1764" name="Tekstvak 12"/>
          <p:cNvSpPr txBox="1">
            <a:spLocks noChangeArrowheads="1"/>
          </p:cNvSpPr>
          <p:nvPr/>
        </p:nvSpPr>
        <p:spPr bwMode="auto">
          <a:xfrm>
            <a:off x="800100" y="4556252"/>
            <a:ext cx="78041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>
                <a:solidFill>
                  <a:srgbClr val="570076"/>
                </a:solidFill>
                <a:ea typeface="+mj-ea"/>
                <a:cs typeface="ＭＳ Ｐゴシック" charset="0"/>
              </a:rPr>
              <a:t>X = </a:t>
            </a:r>
            <a:r>
              <a:rPr lang="en-US" sz="2000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Hoofddoel</a:t>
            </a:r>
            <a:r>
              <a:rPr lang="en-US" sz="2000" dirty="0">
                <a:solidFill>
                  <a:srgbClr val="570076"/>
                </a:solidFill>
                <a:ea typeface="+mj-ea"/>
                <a:cs typeface="ＭＳ Ｐゴシック" charset="0"/>
              </a:rPr>
              <a:t>; x = </a:t>
            </a:r>
            <a:r>
              <a:rPr lang="en-US" sz="2000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bijkomend</a:t>
            </a:r>
            <a:r>
              <a:rPr lang="en-US" sz="2000" dirty="0">
                <a:solidFill>
                  <a:srgbClr val="570076"/>
                </a:solidFill>
                <a:ea typeface="+mj-ea"/>
                <a:cs typeface="ＭＳ Ｐゴシック" charset="0"/>
              </a:rPr>
              <a:t> </a:t>
            </a:r>
            <a:r>
              <a:rPr lang="en-US" sz="2000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doel</a:t>
            </a:r>
            <a:r>
              <a:rPr lang="en-US" sz="2000" dirty="0">
                <a:solidFill>
                  <a:srgbClr val="570076"/>
                </a:solidFill>
                <a:ea typeface="+mj-ea"/>
                <a:cs typeface="ＭＳ Ｐゴシック" charset="0"/>
              </a:rPr>
              <a:t> (Bennett, 2011)</a:t>
            </a:r>
          </a:p>
        </p:txBody>
      </p:sp>
    </p:spTree>
    <p:extLst>
      <p:ext uri="{BB962C8B-B14F-4D97-AF65-F5344CB8AC3E}">
        <p14:creationId xmlns:p14="http://schemas.microsoft.com/office/powerpoint/2010/main" val="382910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87338" y="320299"/>
            <a:ext cx="8535987" cy="750888"/>
          </a:xfrm>
        </p:spPr>
        <p:txBody>
          <a:bodyPr/>
          <a:lstStyle/>
          <a:p>
            <a:pPr>
              <a:defRPr/>
            </a:pPr>
            <a:r>
              <a:rPr lang="en-US" sz="3600" b="1" dirty="0" err="1" smtClean="0">
                <a:solidFill>
                  <a:srgbClr val="570076"/>
                </a:solidFill>
              </a:rPr>
              <a:t>Methoden</a:t>
            </a:r>
            <a:r>
              <a:rPr lang="en-US" sz="3600" b="1" dirty="0" smtClean="0">
                <a:solidFill>
                  <a:srgbClr val="570076"/>
                </a:solidFill>
              </a:rPr>
              <a:t> </a:t>
            </a:r>
            <a:r>
              <a:rPr lang="en-US" sz="3600" b="1" dirty="0" err="1">
                <a:solidFill>
                  <a:srgbClr val="570076"/>
                </a:solidFill>
              </a:rPr>
              <a:t>om</a:t>
            </a:r>
            <a:r>
              <a:rPr lang="en-US" sz="3600" b="1" dirty="0">
                <a:solidFill>
                  <a:srgbClr val="570076"/>
                </a:solidFill>
              </a:rPr>
              <a:t> </a:t>
            </a:r>
            <a:r>
              <a:rPr lang="en-US" sz="3600" b="1" dirty="0" smtClean="0">
                <a:solidFill>
                  <a:srgbClr val="570076"/>
                </a:solidFill>
              </a:rPr>
              <a:t>formatief </a:t>
            </a:r>
            <a:r>
              <a:rPr lang="en-US" sz="3600" b="1" dirty="0" err="1" smtClean="0">
                <a:solidFill>
                  <a:srgbClr val="570076"/>
                </a:solidFill>
              </a:rPr>
              <a:t>te</a:t>
            </a:r>
            <a:r>
              <a:rPr lang="en-US" sz="3600" b="1" dirty="0" smtClean="0">
                <a:solidFill>
                  <a:srgbClr val="570076"/>
                </a:solidFill>
              </a:rPr>
              <a:t> </a:t>
            </a:r>
            <a:r>
              <a:rPr lang="en-US" sz="3600" b="1" dirty="0" err="1">
                <a:solidFill>
                  <a:srgbClr val="570076"/>
                </a:solidFill>
              </a:rPr>
              <a:t>meten</a:t>
            </a:r>
            <a:endParaRPr lang="en-US" sz="3600" b="1" dirty="0">
              <a:solidFill>
                <a:srgbClr val="570076"/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sz="quarter" idx="4294967295"/>
          </p:nvPr>
        </p:nvSpPr>
        <p:spPr>
          <a:xfrm>
            <a:off x="376990" y="1419775"/>
            <a:ext cx="7680325" cy="5259387"/>
          </a:xfrm>
        </p:spPr>
        <p:txBody>
          <a:bodyPr>
            <a:normAutofit/>
          </a:bodyPr>
          <a:lstStyle/>
          <a:p>
            <a:pPr fontAlgn="auto">
              <a:defRPr/>
            </a:pPr>
            <a:r>
              <a:rPr lang="nl-NL" kern="1200" dirty="0" smtClean="0">
                <a:solidFill>
                  <a:srgbClr val="570076"/>
                </a:solidFill>
                <a:ea typeface="+mj-ea"/>
              </a:rPr>
              <a:t>Toetsdialogen</a:t>
            </a:r>
            <a:endParaRPr lang="nl-NL" kern="1200" dirty="0">
              <a:solidFill>
                <a:srgbClr val="570076"/>
              </a:solidFill>
              <a:ea typeface="+mj-ea"/>
            </a:endParaRPr>
          </a:p>
          <a:p>
            <a:pPr fontAlgn="auto">
              <a:defRPr/>
            </a:pPr>
            <a:r>
              <a:rPr lang="nl-NL" kern="1200" dirty="0">
                <a:solidFill>
                  <a:srgbClr val="570076"/>
                </a:solidFill>
                <a:ea typeface="+mj-ea"/>
              </a:rPr>
              <a:t>Vragen stellen</a:t>
            </a:r>
          </a:p>
          <a:p>
            <a:pPr fontAlgn="auto">
              <a:defRPr/>
            </a:pPr>
            <a:r>
              <a:rPr lang="nl-NL" kern="1200" dirty="0">
                <a:solidFill>
                  <a:srgbClr val="570076"/>
                </a:solidFill>
                <a:ea typeface="+mj-ea"/>
              </a:rPr>
              <a:t>Werken met beoordelingsrubrieken</a:t>
            </a:r>
          </a:p>
          <a:p>
            <a:pPr fontAlgn="auto">
              <a:defRPr/>
            </a:pPr>
            <a:r>
              <a:rPr lang="nl-NL" kern="1200" dirty="0">
                <a:solidFill>
                  <a:srgbClr val="570076"/>
                </a:solidFill>
                <a:ea typeface="+mj-ea"/>
              </a:rPr>
              <a:t>Formatief gebruik van summatieve toetsen</a:t>
            </a:r>
          </a:p>
          <a:p>
            <a:pPr fontAlgn="auto">
              <a:defRPr/>
            </a:pPr>
            <a:r>
              <a:rPr lang="nl-NL" kern="1200" dirty="0">
                <a:solidFill>
                  <a:srgbClr val="570076"/>
                </a:solidFill>
                <a:ea typeface="+mj-ea"/>
              </a:rPr>
              <a:t>Self- </a:t>
            </a:r>
            <a:r>
              <a:rPr lang="nl-NL" kern="1200" dirty="0" err="1">
                <a:solidFill>
                  <a:srgbClr val="570076"/>
                </a:solidFill>
                <a:ea typeface="+mj-ea"/>
              </a:rPr>
              <a:t>and</a:t>
            </a:r>
            <a:r>
              <a:rPr lang="nl-NL" kern="1200" dirty="0">
                <a:solidFill>
                  <a:srgbClr val="570076"/>
                </a:solidFill>
                <a:ea typeface="+mj-ea"/>
              </a:rPr>
              <a:t> peer-assessment </a:t>
            </a:r>
          </a:p>
          <a:p>
            <a:pPr fontAlgn="auto">
              <a:defRPr/>
            </a:pPr>
            <a:r>
              <a:rPr lang="nl-NL" kern="1200" dirty="0">
                <a:solidFill>
                  <a:srgbClr val="570076"/>
                </a:solidFill>
              </a:rPr>
              <a:t>Feedback geven</a:t>
            </a:r>
          </a:p>
          <a:p>
            <a:pPr fontAlgn="auto">
              <a:defRPr/>
            </a:pPr>
            <a:r>
              <a:rPr lang="nl-NL" kern="1200" dirty="0" smtClean="0">
                <a:solidFill>
                  <a:srgbClr val="570076"/>
                </a:solidFill>
                <a:ea typeface="+mj-ea"/>
              </a:rPr>
              <a:t>…</a:t>
            </a:r>
            <a:endParaRPr lang="nl-NL" kern="1200" dirty="0">
              <a:solidFill>
                <a:srgbClr val="570076"/>
              </a:solidFill>
              <a:ea typeface="+mj-ea"/>
            </a:endParaRPr>
          </a:p>
          <a:p>
            <a:pPr fontAlgn="auto">
              <a:buFont typeface="Arial" pitchFamily="34" charset="0"/>
              <a:buChar char="•"/>
              <a:defRPr/>
            </a:pPr>
            <a:endParaRPr lang="nl-NL" sz="2000" i="1" noProof="0" dirty="0" smtClean="0">
              <a:solidFill>
                <a:srgbClr val="F2D9A4"/>
              </a:solidFill>
              <a:latin typeface="Arial" pitchFamily="34" charset="0"/>
              <a:ea typeface="Verdana" pitchFamily="34" charset="0"/>
              <a:cs typeface="Arial" pitchFamily="34" charset="0"/>
              <a:sym typeface="Verdana" charset="0"/>
            </a:endParaRPr>
          </a:p>
          <a:p>
            <a:pPr marL="0" indent="0" fontAlgn="auto">
              <a:buNone/>
              <a:defRPr/>
            </a:pPr>
            <a:r>
              <a:rPr lang="nl-NL" sz="2000" i="1" noProof="0" dirty="0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*eg., </a:t>
            </a:r>
            <a:r>
              <a:rPr lang="nl-NL" sz="2000" i="1" noProof="0" dirty="0" err="1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Ruiz</a:t>
            </a:r>
            <a:r>
              <a:rPr lang="nl-NL" sz="2000" i="1" noProof="0" dirty="0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-Primo, 2011; ** Wilson, 2008; </a:t>
            </a:r>
            <a:r>
              <a:rPr lang="nl-NL" sz="2000" i="1" noProof="0" dirty="0" err="1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Birenbaum</a:t>
            </a:r>
            <a:r>
              <a:rPr lang="nl-NL" i="1" dirty="0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, 2011; *** </a:t>
            </a:r>
            <a:r>
              <a:rPr lang="nl-NL" i="1" dirty="0" err="1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Chin</a:t>
            </a:r>
            <a:r>
              <a:rPr lang="nl-NL" i="1" dirty="0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 &amp; </a:t>
            </a:r>
            <a:r>
              <a:rPr lang="nl-NL" i="1" dirty="0" err="1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Teou</a:t>
            </a:r>
            <a:r>
              <a:rPr lang="nl-NL" i="1" dirty="0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, 2010;  ****Black &amp; </a:t>
            </a:r>
            <a:r>
              <a:rPr lang="nl-NL" i="1" dirty="0" err="1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Wiliam</a:t>
            </a:r>
            <a:r>
              <a:rPr lang="nl-NL" i="1" dirty="0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, 2009; </a:t>
            </a:r>
            <a:r>
              <a:rPr lang="nl-NL" i="1" dirty="0" err="1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Allal</a:t>
            </a:r>
            <a:r>
              <a:rPr lang="nl-NL" i="1" dirty="0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 &amp; Lopez, 2005; </a:t>
            </a:r>
            <a:r>
              <a:rPr lang="nl-NL" i="1" dirty="0" err="1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Swaffield</a:t>
            </a:r>
            <a:r>
              <a:rPr lang="nl-NL" i="1" dirty="0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, 2011; Bennet, 2007; </a:t>
            </a:r>
            <a:r>
              <a:rPr lang="nl-NL" i="1" dirty="0" err="1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Hattie</a:t>
            </a:r>
            <a:r>
              <a:rPr lang="nl-NL" i="1" dirty="0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 &amp; </a:t>
            </a:r>
            <a:r>
              <a:rPr lang="nl-NL" i="1" dirty="0" err="1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Timperley</a:t>
            </a:r>
            <a:r>
              <a:rPr lang="nl-NL" i="1" dirty="0" smtClean="0">
                <a:latin typeface="Arial" pitchFamily="34" charset="0"/>
                <a:ea typeface="Verdana" pitchFamily="34" charset="0"/>
                <a:cs typeface="Arial" pitchFamily="34" charset="0"/>
                <a:sym typeface="Verdana" charset="0"/>
              </a:rPr>
              <a:t>, 2007</a:t>
            </a:r>
            <a:endParaRPr lang="nl-NL" sz="2000" i="1" noProof="0" dirty="0" smtClean="0">
              <a:latin typeface="Arial" pitchFamily="34" charset="0"/>
              <a:ea typeface="Verdana" pitchFamily="34" charset="0"/>
              <a:cs typeface="Arial" pitchFamily="34" charset="0"/>
              <a:sym typeface="Verdana" charset="0"/>
            </a:endParaRPr>
          </a:p>
          <a:p>
            <a:pPr fontAlgn="auto">
              <a:buFont typeface="Arial" pitchFamily="34" charset="0"/>
              <a:buChar char="•"/>
              <a:defRPr/>
            </a:pPr>
            <a:endParaRPr lang="nl-NL" sz="2000" noProof="0" dirty="0" smtClean="0">
              <a:latin typeface="Arial" pitchFamily="34" charset="0"/>
              <a:ea typeface="Verdana" pitchFamily="34" charset="0"/>
              <a:cs typeface="Arial" pitchFamily="34" charset="0"/>
            </a:endParaRPr>
          </a:p>
          <a:p>
            <a:pPr fontAlgn="auto">
              <a:buFontTx/>
              <a:buBlip>
                <a:blip r:embed="rId2"/>
              </a:buBlip>
              <a:defRPr/>
            </a:pPr>
            <a:endParaRPr lang="nl-NL" sz="2000" noProof="0" dirty="0" smtClean="0">
              <a:solidFill>
                <a:srgbClr val="000000"/>
              </a:solidFill>
              <a:latin typeface="Arial" pitchFamily="34" charset="0"/>
              <a:ea typeface="Verdana" pitchFamily="34" charset="0"/>
              <a:cs typeface="Arial" pitchFamily="34" charset="0"/>
              <a:sym typeface="Verdana" charset="0"/>
            </a:endParaRPr>
          </a:p>
          <a:p>
            <a:pPr fontAlgn="auto">
              <a:buFontTx/>
              <a:buBlip>
                <a:blip r:embed="rId2"/>
              </a:buBlip>
              <a:defRPr/>
            </a:pPr>
            <a:endParaRPr lang="nl-NL" sz="2000" noProof="0" dirty="0"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5649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b="1" dirty="0">
                <a:solidFill>
                  <a:srgbClr val="570076"/>
                </a:solidFill>
              </a:rPr>
              <a:t>Continuum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2" y="1772816"/>
            <a:ext cx="9133290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hthoek 3"/>
          <p:cNvSpPr/>
          <p:nvPr/>
        </p:nvSpPr>
        <p:spPr>
          <a:xfrm>
            <a:off x="467544" y="4221088"/>
            <a:ext cx="30027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000" b="1" dirty="0" err="1">
                <a:solidFill>
                  <a:srgbClr val="570076"/>
                </a:solidFill>
                <a:ea typeface="+mj-ea"/>
                <a:cs typeface="ＭＳ Ｐゴシック" charset="0"/>
              </a:rPr>
              <a:t>Shavelson</a:t>
            </a:r>
            <a:r>
              <a:rPr lang="nl-NL" sz="2000" b="1" dirty="0">
                <a:solidFill>
                  <a:srgbClr val="570076"/>
                </a:solidFill>
                <a:ea typeface="+mj-ea"/>
                <a:cs typeface="ＭＳ Ｐゴシック" charset="0"/>
              </a:rPr>
              <a:t> et al. (2008) </a:t>
            </a:r>
          </a:p>
        </p:txBody>
      </p:sp>
    </p:spTree>
    <p:extLst>
      <p:ext uri="{BB962C8B-B14F-4D97-AF65-F5344CB8AC3E}">
        <p14:creationId xmlns:p14="http://schemas.microsoft.com/office/powerpoint/2010/main" val="387022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sz="3600" b="1" dirty="0" err="1">
                <a:solidFill>
                  <a:srgbClr val="570076"/>
                </a:solidFill>
              </a:rPr>
              <a:t>Leerlingbetrokkenheid</a:t>
            </a:r>
            <a:endParaRPr lang="nl-NL" sz="3600" b="1" dirty="0">
              <a:solidFill>
                <a:srgbClr val="570076"/>
              </a:solidFill>
            </a:endParaRP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nl-NL" kern="1200" dirty="0" smtClean="0">
                <a:solidFill>
                  <a:srgbClr val="570076"/>
                </a:solidFill>
                <a:ea typeface="+mj-ea"/>
              </a:rPr>
              <a:t>Positief </a:t>
            </a:r>
            <a:r>
              <a:rPr lang="nl-NL" kern="1200" dirty="0">
                <a:solidFill>
                  <a:srgbClr val="570076"/>
                </a:solidFill>
                <a:ea typeface="+mj-ea"/>
              </a:rPr>
              <a:t>effect op het leren (Sluijsmans, </a:t>
            </a:r>
            <a:r>
              <a:rPr lang="nl-NL" kern="1200" dirty="0" err="1">
                <a:solidFill>
                  <a:srgbClr val="570076"/>
                </a:solidFill>
                <a:ea typeface="+mj-ea"/>
              </a:rPr>
              <a:t>Dochy</a:t>
            </a:r>
            <a:r>
              <a:rPr lang="nl-NL" kern="1200" dirty="0">
                <a:solidFill>
                  <a:srgbClr val="570076"/>
                </a:solidFill>
                <a:ea typeface="+mj-ea"/>
              </a:rPr>
              <a:t>, &amp; Moerkerke, 1999) </a:t>
            </a:r>
          </a:p>
          <a:p>
            <a:pPr>
              <a:spcBef>
                <a:spcPct val="0"/>
              </a:spcBef>
            </a:pPr>
            <a:endParaRPr lang="nl-NL" kern="1200" dirty="0">
              <a:solidFill>
                <a:srgbClr val="570076"/>
              </a:solidFill>
              <a:ea typeface="+mj-ea"/>
            </a:endParaRPr>
          </a:p>
          <a:p>
            <a:pPr>
              <a:spcBef>
                <a:spcPct val="0"/>
              </a:spcBef>
            </a:pPr>
            <a:r>
              <a:rPr lang="en-US" kern="1200" dirty="0" err="1">
                <a:solidFill>
                  <a:srgbClr val="570076"/>
                </a:solidFill>
                <a:ea typeface="+mj-ea"/>
              </a:rPr>
              <a:t>Verantwoordelijkheid</a:t>
            </a:r>
            <a:r>
              <a:rPr lang="en-US" kern="1200" dirty="0">
                <a:solidFill>
                  <a:srgbClr val="570076"/>
                </a:solidFill>
                <a:ea typeface="+mj-ea"/>
              </a:rPr>
              <a:t> </a:t>
            </a:r>
            <a:r>
              <a:rPr lang="en-US" kern="1200" dirty="0" err="1">
                <a:solidFill>
                  <a:srgbClr val="570076"/>
                </a:solidFill>
                <a:ea typeface="+mj-ea"/>
              </a:rPr>
              <a:t>voor</a:t>
            </a:r>
            <a:r>
              <a:rPr lang="en-US" kern="1200" dirty="0">
                <a:solidFill>
                  <a:srgbClr val="570076"/>
                </a:solidFill>
                <a:ea typeface="+mj-ea"/>
              </a:rPr>
              <a:t> </a:t>
            </a:r>
            <a:r>
              <a:rPr lang="en-US" kern="1200" dirty="0" err="1">
                <a:solidFill>
                  <a:srgbClr val="570076"/>
                </a:solidFill>
                <a:ea typeface="+mj-ea"/>
              </a:rPr>
              <a:t>eigen</a:t>
            </a:r>
            <a:r>
              <a:rPr lang="en-US" kern="1200" dirty="0">
                <a:solidFill>
                  <a:srgbClr val="570076"/>
                </a:solidFill>
                <a:ea typeface="+mj-ea"/>
              </a:rPr>
              <a:t> </a:t>
            </a:r>
            <a:r>
              <a:rPr lang="en-US" kern="1200" dirty="0" err="1" smtClean="0">
                <a:solidFill>
                  <a:srgbClr val="570076"/>
                </a:solidFill>
                <a:ea typeface="+mj-ea"/>
              </a:rPr>
              <a:t>leren</a:t>
            </a:r>
            <a:endParaRPr lang="nl-NL" kern="1200" dirty="0">
              <a:solidFill>
                <a:srgbClr val="570076"/>
              </a:solidFill>
              <a:ea typeface="+mj-ea"/>
              <a:cs typeface="ＭＳ Ｐゴシック" charset="0"/>
            </a:endParaRPr>
          </a:p>
          <a:p>
            <a:pPr lvl="1">
              <a:spcBef>
                <a:spcPct val="0"/>
              </a:spcBef>
            </a:pPr>
            <a:endParaRPr lang="nl-NL" kern="1200" dirty="0">
              <a:solidFill>
                <a:srgbClr val="570076"/>
              </a:solidFill>
              <a:ea typeface="+mj-ea"/>
              <a:cs typeface="ＭＳ Ｐゴシック" charset="0"/>
            </a:endParaRPr>
          </a:p>
          <a:p>
            <a:pPr>
              <a:spcBef>
                <a:spcPct val="0"/>
              </a:spcBef>
            </a:pPr>
            <a:r>
              <a:rPr lang="nl-NL" kern="1200" dirty="0">
                <a:solidFill>
                  <a:srgbClr val="570076"/>
                </a:solidFill>
                <a:ea typeface="+mj-ea"/>
              </a:rPr>
              <a:t>Leerlingen kunnen alleen de leerdoelen bereiken als ze weten wat het doel is en de manier ze dat doel kunnen bereiken (Black &amp; </a:t>
            </a:r>
            <a:r>
              <a:rPr lang="nl-NL" kern="1200" dirty="0" err="1">
                <a:solidFill>
                  <a:srgbClr val="570076"/>
                </a:solidFill>
                <a:ea typeface="+mj-ea"/>
              </a:rPr>
              <a:t>Wiliam</a:t>
            </a:r>
            <a:r>
              <a:rPr lang="nl-NL" kern="1200" dirty="0">
                <a:solidFill>
                  <a:srgbClr val="570076"/>
                </a:solidFill>
                <a:ea typeface="+mj-ea"/>
              </a:rPr>
              <a:t>, 2009)</a:t>
            </a:r>
          </a:p>
          <a:p>
            <a:pPr>
              <a:spcBef>
                <a:spcPct val="0"/>
              </a:spcBef>
            </a:pPr>
            <a:endParaRPr lang="nl-NL" kern="1200" dirty="0">
              <a:solidFill>
                <a:srgbClr val="570076"/>
              </a:solidFill>
              <a:ea typeface="+mj-ea"/>
            </a:endParaRPr>
          </a:p>
          <a:p>
            <a:pPr>
              <a:spcBef>
                <a:spcPct val="0"/>
              </a:spcBef>
            </a:pPr>
            <a:r>
              <a:rPr lang="nl-NL" kern="1200" dirty="0">
                <a:solidFill>
                  <a:srgbClr val="570076"/>
                </a:solidFill>
                <a:ea typeface="+mj-ea"/>
              </a:rPr>
              <a:t>De betrokkenheid van leerlingen wordt versterkt door vormen van self- en peer-assessment</a:t>
            </a:r>
          </a:p>
        </p:txBody>
      </p:sp>
    </p:spTree>
    <p:extLst>
      <p:ext uri="{BB962C8B-B14F-4D97-AF65-F5344CB8AC3E}">
        <p14:creationId xmlns:p14="http://schemas.microsoft.com/office/powerpoint/2010/main" val="254901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l-NL" sz="3600" b="1" dirty="0">
                <a:solidFill>
                  <a:srgbClr val="570076"/>
                </a:solidFill>
              </a:rPr>
              <a:t>Peer assessment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900" y="1257300"/>
            <a:ext cx="8153400" cy="1504188"/>
          </a:xfrm>
        </p:spPr>
        <p:txBody>
          <a:bodyPr/>
          <a:lstStyle/>
          <a:p>
            <a:r>
              <a:rPr lang="nl-NL" kern="1200" dirty="0">
                <a:solidFill>
                  <a:srgbClr val="570076"/>
                </a:solidFill>
                <a:ea typeface="+mj-ea"/>
              </a:rPr>
              <a:t>een toetsvorm waarbij leerlingen betrokken zijn bij het beoordelen van elkaars producten/prestaties, aan de hand van al dan niet zelf geformuleerde criteria.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75996" y="2766060"/>
            <a:ext cx="8153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+mj-ea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ontys Frutiger Black" charset="0"/>
                <a:ea typeface="ＭＳ Ｐゴシック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ontys Frutiger Black" charset="0"/>
                <a:ea typeface="ＭＳ Ｐゴシック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ontys Frutiger Black" charset="0"/>
                <a:ea typeface="ＭＳ Ｐゴシック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Fontys Frutiger Black" charset="0"/>
                <a:ea typeface="ＭＳ Ｐゴシック" charset="0"/>
              </a:defRPr>
            </a:lvl9pPr>
          </a:lstStyle>
          <a:p>
            <a:r>
              <a:rPr lang="nl-NL" sz="3600" b="1" dirty="0">
                <a:solidFill>
                  <a:srgbClr val="570076"/>
                </a:solidFill>
              </a:rPr>
              <a:t>Self assessment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75996" y="3604260"/>
            <a:ext cx="8153400" cy="150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charset="0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  <a:ea typeface="+mn-ea"/>
              </a:defRPr>
            </a:lvl9pPr>
          </a:lstStyle>
          <a:p>
            <a:r>
              <a:rPr lang="nl-NL" dirty="0">
                <a:solidFill>
                  <a:srgbClr val="570076"/>
                </a:solidFill>
                <a:ea typeface="+mj-ea"/>
              </a:rPr>
              <a:t>een toetsvorm waarbij leerlingen eigen werk beoordelen, aan de hand van al dan niet zelf geformuleerde criteria.</a:t>
            </a:r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55479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4818" name="Rectangle 3"/>
          <p:cNvSpPr>
            <a:spLocks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r" eaLnBrk="0" hangingPunct="0"/>
            <a:endParaRPr lang="nl-NL" sz="1400"/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4820" name="Rectangle 5"/>
          <p:cNvSpPr>
            <a:spLocks noGrp="1" noChangeArrowheads="1"/>
          </p:cNvSpPr>
          <p:nvPr>
            <p:ph type="title"/>
          </p:nvPr>
        </p:nvSpPr>
        <p:spPr>
          <a:xfrm>
            <a:off x="495300" y="803148"/>
            <a:ext cx="8153400" cy="685800"/>
          </a:xfrm>
        </p:spPr>
        <p:txBody>
          <a:bodyPr lIns="92075" tIns="46038" rIns="92075" bIns="46038" anchor="b"/>
          <a:lstStyle/>
          <a:p>
            <a:pPr>
              <a:defRPr/>
            </a:pPr>
            <a:r>
              <a:rPr lang="nl-NL" sz="3600" b="1" dirty="0" smtClean="0">
                <a:solidFill>
                  <a:srgbClr val="570076"/>
                </a:solidFill>
              </a:rPr>
              <a:t>Vaardigheden </a:t>
            </a:r>
            <a:br>
              <a:rPr lang="nl-NL" sz="3600" b="1" dirty="0" smtClean="0">
                <a:solidFill>
                  <a:srgbClr val="570076"/>
                </a:solidFill>
              </a:rPr>
            </a:br>
            <a:r>
              <a:rPr lang="nl-NL" sz="3600" b="1" dirty="0" smtClean="0">
                <a:solidFill>
                  <a:srgbClr val="570076"/>
                </a:solidFill>
              </a:rPr>
              <a:t>door </a:t>
            </a:r>
            <a:r>
              <a:rPr lang="nl-NL" sz="3600" b="1" dirty="0">
                <a:solidFill>
                  <a:srgbClr val="570076"/>
                </a:solidFill>
              </a:rPr>
              <a:t>betrokkenheid in toetsing</a:t>
            </a:r>
          </a:p>
        </p:txBody>
      </p:sp>
      <p:sp>
        <p:nvSpPr>
          <p:cNvPr id="3482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6819900" cy="4114800"/>
          </a:xfrm>
        </p:spPr>
        <p:txBody>
          <a:bodyPr lIns="92075" tIns="46038" rIns="92075" bIns="46038"/>
          <a:lstStyle/>
          <a:p>
            <a:endParaRPr lang="nl-NL" sz="1800" dirty="0" smtClean="0">
              <a:latin typeface="Arial" pitchFamily="34" charset="0"/>
              <a:ea typeface="Verdana" pitchFamily="34" charset="0"/>
              <a:cs typeface="Arial" pitchFamily="34" charset="0"/>
            </a:endParaRPr>
          </a:p>
          <a:p>
            <a:r>
              <a:rPr lang="nl-NL" sz="2400" kern="1200" dirty="0">
                <a:solidFill>
                  <a:srgbClr val="570076"/>
                </a:solidFill>
                <a:ea typeface="+mj-ea"/>
              </a:rPr>
              <a:t>zichzelf beoordelen</a:t>
            </a:r>
          </a:p>
          <a:p>
            <a:r>
              <a:rPr lang="nl-NL" sz="2400" kern="1200" dirty="0">
                <a:solidFill>
                  <a:srgbClr val="570076"/>
                </a:solidFill>
                <a:ea typeface="+mj-ea"/>
              </a:rPr>
              <a:t>kritisch leren kijken</a:t>
            </a:r>
          </a:p>
          <a:p>
            <a:r>
              <a:rPr lang="nl-NL" sz="2400" kern="1200" dirty="0">
                <a:solidFill>
                  <a:srgbClr val="570076"/>
                </a:solidFill>
                <a:ea typeface="+mj-ea"/>
              </a:rPr>
              <a:t>anderen leren evalueren</a:t>
            </a:r>
          </a:p>
          <a:p>
            <a:r>
              <a:rPr lang="nl-NL" sz="2400" kern="1200" dirty="0">
                <a:solidFill>
                  <a:srgbClr val="570076"/>
                </a:solidFill>
                <a:ea typeface="+mj-ea"/>
              </a:rPr>
              <a:t>werken met criteria</a:t>
            </a:r>
          </a:p>
          <a:p>
            <a:r>
              <a:rPr lang="nl-NL" sz="2400" kern="1200" dirty="0">
                <a:solidFill>
                  <a:srgbClr val="570076"/>
                </a:solidFill>
                <a:ea typeface="+mj-ea"/>
              </a:rPr>
              <a:t>samenwerken in groep</a:t>
            </a:r>
          </a:p>
          <a:p>
            <a:r>
              <a:rPr lang="nl-NL" sz="2400" kern="1200" dirty="0">
                <a:solidFill>
                  <a:srgbClr val="570076"/>
                </a:solidFill>
                <a:ea typeface="+mj-ea"/>
              </a:rPr>
              <a:t>reflecteren op eigen product/proces</a:t>
            </a:r>
          </a:p>
        </p:txBody>
      </p:sp>
    </p:spTree>
    <p:extLst>
      <p:ext uri="{BB962C8B-B14F-4D97-AF65-F5344CB8AC3E}">
        <p14:creationId xmlns:p14="http://schemas.microsoft.com/office/powerpoint/2010/main" val="4477800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153400" cy="685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nl-NL" sz="3600" b="1" dirty="0">
                <a:solidFill>
                  <a:srgbClr val="570076"/>
                </a:solidFill>
              </a:rPr>
              <a:t>Stappen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153400" cy="3962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Waar moet ik heen?</a:t>
            </a:r>
          </a:p>
          <a:p>
            <a:pPr marL="857250" lvl="2" indent="-457200">
              <a:buFont typeface="+mj-lt"/>
              <a:buAutoNum type="arabicPeriod"/>
            </a:pPr>
            <a:r>
              <a:rPr lang="nl-NL" sz="2400" kern="1200" dirty="0">
                <a:solidFill>
                  <a:srgbClr val="570076"/>
                </a:solidFill>
                <a:ea typeface="+mj-ea"/>
                <a:cs typeface="ＭＳ Ｐゴシック" charset="0"/>
              </a:rPr>
              <a:t>Zorg voor duidelijke leerdoelen</a:t>
            </a:r>
          </a:p>
          <a:p>
            <a:pPr marL="857250" lvl="2" indent="-457200">
              <a:buFont typeface="+mj-lt"/>
              <a:buAutoNum type="arabicPeriod"/>
            </a:pPr>
            <a:r>
              <a:rPr lang="nl-NL" sz="2400" kern="1200" dirty="0">
                <a:solidFill>
                  <a:srgbClr val="570076"/>
                </a:solidFill>
                <a:ea typeface="+mj-ea"/>
                <a:cs typeface="ＭＳ Ｐゴシック" charset="0"/>
              </a:rPr>
              <a:t>Gebruik voorbeelden van goede en slechte uitwerkingen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Waar ben ik nu?</a:t>
            </a:r>
          </a:p>
          <a:p>
            <a:pPr marL="857250" lvl="2" indent="-457200">
              <a:buFont typeface="+mj-lt"/>
              <a:buAutoNum type="arabicPeriod"/>
            </a:pPr>
            <a:r>
              <a:rPr lang="nl-NL" sz="2400" kern="1200" dirty="0">
                <a:solidFill>
                  <a:srgbClr val="570076"/>
                </a:solidFill>
                <a:ea typeface="+mj-ea"/>
                <a:cs typeface="ＭＳ Ｐゴシック" charset="0"/>
              </a:rPr>
              <a:t>Geef regelmatig feedback</a:t>
            </a:r>
          </a:p>
          <a:p>
            <a:pPr marL="857250" lvl="2" indent="-457200">
              <a:buFont typeface="+mj-lt"/>
              <a:buAutoNum type="arabicPeriod"/>
            </a:pPr>
            <a:r>
              <a:rPr lang="nl-NL" sz="2400" kern="1200" dirty="0">
                <a:solidFill>
                  <a:srgbClr val="570076"/>
                </a:solidFill>
                <a:ea typeface="+mj-ea"/>
                <a:cs typeface="ＭＳ Ｐゴシック" charset="0"/>
              </a:rPr>
              <a:t>Zelfbeoordeling en peer-assessment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kern="1200" dirty="0">
                <a:solidFill>
                  <a:srgbClr val="570076"/>
                </a:solidFill>
                <a:ea typeface="+mj-ea"/>
              </a:rPr>
              <a:t>Hoe ga ik de kloof dichten?</a:t>
            </a:r>
          </a:p>
          <a:p>
            <a:pPr marL="857250" lvl="2" indent="-457200">
              <a:buFont typeface="+mj-lt"/>
              <a:buAutoNum type="arabicPeriod"/>
            </a:pPr>
            <a:r>
              <a:rPr lang="nl-NL" sz="2400" kern="1200" dirty="0">
                <a:solidFill>
                  <a:srgbClr val="570076"/>
                </a:solidFill>
                <a:ea typeface="+mj-ea"/>
                <a:cs typeface="ＭＳ Ｐゴシック" charset="0"/>
              </a:rPr>
              <a:t>Focus op leerdoelen, Focus het leren</a:t>
            </a:r>
          </a:p>
          <a:p>
            <a:pPr marL="457200" indent="-457200">
              <a:buFontTx/>
              <a:buAutoNum type="arabicPeriod"/>
            </a:pPr>
            <a:endParaRPr lang="nl-NL" sz="2400" dirty="0" smtClean="0"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343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apresentaties lectoraat">
  <a:themeElements>
    <a:clrScheme name="Blank Presentatio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Blank Presentation">
      <a:majorFont>
        <a:latin typeface="Fontys Frutiger Black"/>
        <a:ea typeface="ＭＳ Ｐゴシック"/>
        <a:cs typeface=""/>
      </a:majorFont>
      <a:minorFont>
        <a:latin typeface="Fontys Frutiger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2516</TotalTime>
  <Words>829</Words>
  <Application>Microsoft Office PowerPoint</Application>
  <PresentationFormat>Diavoorstelling (4:3)</PresentationFormat>
  <Paragraphs>139</Paragraphs>
  <Slides>19</Slides>
  <Notes>6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0" baseType="lpstr">
      <vt:lpstr>Diapresentaties lectoraat</vt:lpstr>
      <vt:lpstr>Leerlingbetrokkenheid bij natuurkundeonderwijs  WND-conferentie 14 december 2012   Desirée Joosten-ten Brinke  Open Universiteit Fontys lerarenopleiding Tilburg   </vt:lpstr>
      <vt:lpstr>Uitgangspunten</vt:lpstr>
      <vt:lpstr>Formatieve en summatieve toetsen</vt:lpstr>
      <vt:lpstr>Methoden om formatief te meten</vt:lpstr>
      <vt:lpstr>Continuum</vt:lpstr>
      <vt:lpstr>Leerlingbetrokkenheid</vt:lpstr>
      <vt:lpstr>Peer assessment</vt:lpstr>
      <vt:lpstr>Vaardigheden  door betrokkenheid in toetsing</vt:lpstr>
      <vt:lpstr>Stappen</vt:lpstr>
      <vt:lpstr>Rubric</vt:lpstr>
      <vt:lpstr>Toetstaak</vt:lpstr>
      <vt:lpstr>Beoordelingsvaardigheden</vt:lpstr>
      <vt:lpstr>Waar ben ik nu? (Self-assessment)</vt:lpstr>
      <vt:lpstr>Feedback geven</vt:lpstr>
      <vt:lpstr>Goede feedback…</vt:lpstr>
      <vt:lpstr>Voorbeeld Peer-assessment</vt:lpstr>
      <vt:lpstr>Keuzes in peer assessment</vt:lpstr>
      <vt:lpstr>En nu?</vt:lpstr>
      <vt:lpstr>Bedankt voor uw aandacht!  Voor meer informatie, vragen en/of opmerkingen: d.tenbrinke@fontys.nl </vt:lpstr>
    </vt:vector>
  </TitlesOfParts>
  <Company>Fontys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Fontys Hogeschool Werktuigbouwkunde</dc:title>
  <dc:creator>hnk</dc:creator>
  <cp:lastModifiedBy>Joosten-ten Brinke,Desirée D.</cp:lastModifiedBy>
  <cp:revision>120</cp:revision>
  <cp:lastPrinted>2012-12-14T11:03:05Z</cp:lastPrinted>
  <dcterms:created xsi:type="dcterms:W3CDTF">2004-10-12T17:10:59Z</dcterms:created>
  <dcterms:modified xsi:type="dcterms:W3CDTF">2012-12-14T13:54:38Z</dcterms:modified>
</cp:coreProperties>
</file>